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7" r:id="rId2"/>
    <p:sldId id="432" r:id="rId3"/>
    <p:sldId id="451" r:id="rId4"/>
    <p:sldId id="452" r:id="rId5"/>
    <p:sldId id="453" r:id="rId6"/>
    <p:sldId id="482" r:id="rId7"/>
    <p:sldId id="442" r:id="rId8"/>
    <p:sldId id="449" r:id="rId9"/>
    <p:sldId id="454" r:id="rId10"/>
    <p:sldId id="441" r:id="rId11"/>
    <p:sldId id="479" r:id="rId12"/>
    <p:sldId id="480" r:id="rId13"/>
    <p:sldId id="481" r:id="rId14"/>
    <p:sldId id="478" r:id="rId15"/>
    <p:sldId id="483" r:id="rId16"/>
    <p:sldId id="486" r:id="rId17"/>
    <p:sldId id="485" r:id="rId18"/>
    <p:sldId id="487" r:id="rId19"/>
    <p:sldId id="484" r:id="rId20"/>
    <p:sldId id="447" r:id="rId21"/>
    <p:sldId id="443" r:id="rId22"/>
    <p:sldId id="448" r:id="rId23"/>
    <p:sldId id="446" r:id="rId24"/>
    <p:sldId id="450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9" autoAdjust="0"/>
    <p:restoredTop sz="94660"/>
  </p:normalViewPr>
  <p:slideViewPr>
    <p:cSldViewPr snapToGrid="0">
      <p:cViewPr varScale="1">
        <p:scale>
          <a:sx n="48" d="100"/>
          <a:sy n="48" d="100"/>
        </p:scale>
        <p:origin x="208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Особенности операций в </a:t>
            </a:r>
            <a:r>
              <a:rPr lang="ru-RU" sz="5400" b="1" dirty="0" err="1">
                <a:solidFill>
                  <a:schemeClr val="bg1">
                    <a:lumMod val="95000"/>
                  </a:schemeClr>
                </a:solidFill>
              </a:rPr>
              <a:t>сверточных</a:t>
            </a:r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 нейронных сетях</a:t>
            </a:r>
            <a:endParaRPr lang="ru-RU" altLang="ru-RU" sz="60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1545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1.6.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28575"/>
            <a:ext cx="11312524" cy="8771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ru-RU" sz="20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Выражение для двухмерного ядра </a:t>
                </a:r>
              </a:p>
              <a:p>
                <a:pPr lvl="0" algn="ctr"/>
                <a:r>
                  <a:rPr lang="ru-RU" sz="20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</m:d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ru-RU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  <a:blipFill>
                <a:blip r:embed="rId2"/>
                <a:stretch>
                  <a:fillRect l="-574" t="-2703" b="-3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Размер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результата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свертки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667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marL="358775" indent="-176213">
                  <a:buFont typeface="Arial" panose="020B0604020202020204" pitchFamily="34" charset="0"/>
                  <a:buChar char="•"/>
                </a:pPr>
                <a:r>
                  <a:rPr lang="ru-RU" sz="20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ГДЕ: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)</a:t>
                </a:r>
                <a:r>
                  <a:rPr lang="en-US" sz="20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шаг свертки; </a:t>
                </a:r>
                <a:endParaRPr lang="ru-RU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ru-RU" sz="2000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ru-RU" sz="2000" dirty="0">
                        <a:solidFill>
                          <a:schemeClr val="bg1"/>
                        </a:solidFill>
                      </a:rPr>
                      <m:t>)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паддинга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размеры выходной матрицы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размеры входной матрицы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размеры ядра.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  <a:blipFill>
                <a:blip r:embed="rId3"/>
                <a:stretch>
                  <a:fillRect l="-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3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DD308D-1428-8A4A-80DB-0CC5BC5B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636" y="2211046"/>
            <a:ext cx="3009989" cy="4460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01A63-C7A1-8F42-B131-0A3E1A143573}"/>
              </a:ext>
            </a:extLst>
          </p:cNvPr>
          <p:cNvSpPr/>
          <p:nvPr/>
        </p:nvSpPr>
        <p:spPr bwMode="auto">
          <a:xfrm>
            <a:off x="556478" y="2483766"/>
            <a:ext cx="7887398" cy="1024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06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5" y="1530350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ru-RU" sz="2200" dirty="0"/>
              <a:t>1.  Выберите </a:t>
            </a:r>
            <a:r>
              <a:rPr lang="ru-RU" sz="2200" u="sng" dirty="0"/>
              <a:t>верное</a:t>
            </a:r>
            <a:r>
              <a:rPr lang="ru-RU" sz="2200" dirty="0"/>
              <a:t> утверждение касательно особенностей операции свертка в </a:t>
            </a:r>
            <a:r>
              <a:rPr lang="ru-RU" sz="2200" dirty="0" err="1"/>
              <a:t>сверточной</a:t>
            </a:r>
            <a:r>
              <a:rPr lang="ru-RU" sz="2200" dirty="0"/>
              <a:t> нейронной сети для работы с двумерными данными: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Каждое ядро свертки должно быть трехмерным.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Входные данные должны иметь размерность 2.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Каждое ядро производит заданное количество карт признаков.</a:t>
            </a:r>
          </a:p>
        </p:txBody>
      </p:sp>
    </p:spTree>
    <p:extLst>
      <p:ext uri="{BB962C8B-B14F-4D97-AF65-F5344CB8AC3E}">
        <p14:creationId xmlns:p14="http://schemas.microsoft.com/office/powerpoint/2010/main" val="103586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5" y="1530350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ru-RU" sz="2200" dirty="0"/>
              <a:t>2.  Выберите </a:t>
            </a:r>
            <a:r>
              <a:rPr lang="ru-RU" sz="2200" u="sng" dirty="0"/>
              <a:t>верное</a:t>
            </a:r>
            <a:r>
              <a:rPr lang="ru-RU" sz="2200" dirty="0"/>
              <a:t> утверждение касательно архитектуры </a:t>
            </a:r>
            <a:r>
              <a:rPr lang="ru-RU" sz="2200" dirty="0" err="1"/>
              <a:t>сверточной</a:t>
            </a:r>
            <a:r>
              <a:rPr lang="ru-RU" sz="2200" dirty="0"/>
              <a:t> нейронной сети: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Кодировщик признаков представляет собой последовательность слоев свертки и вспомогательных слоев.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Головная часть сети должна представлять собой последовательность слоев свертки и вспомогательных слоев. 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Архитектура исключает использование </a:t>
            </a:r>
            <a:r>
              <a:rPr lang="ru-RU" sz="2200" dirty="0" err="1"/>
              <a:t>полносвязных</a:t>
            </a:r>
            <a:r>
              <a:rPr lang="ru-RU" sz="2200" dirty="0"/>
              <a:t>  и рекуррентных слоев.</a:t>
            </a:r>
          </a:p>
        </p:txBody>
      </p:sp>
    </p:spTree>
    <p:extLst>
      <p:ext uri="{BB962C8B-B14F-4D97-AF65-F5344CB8AC3E}">
        <p14:creationId xmlns:p14="http://schemas.microsoft.com/office/powerpoint/2010/main" val="383083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5" y="1530350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ru-RU" sz="2200" dirty="0"/>
              <a:t>3.  Выберите </a:t>
            </a:r>
            <a:r>
              <a:rPr lang="ru-RU" sz="2200" u="sng" dirty="0"/>
              <a:t>верное</a:t>
            </a:r>
            <a:r>
              <a:rPr lang="ru-RU" sz="2200" dirty="0"/>
              <a:t> утверждение касательно архитектуры сверточного слоя сети: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Базовая архитектура слоя содержит последовательности типа свертка-</a:t>
            </a:r>
            <a:r>
              <a:rPr lang="ru-RU" sz="2200" dirty="0" err="1"/>
              <a:t>активациция</a:t>
            </a:r>
            <a:r>
              <a:rPr lang="ru-RU" sz="2200" dirty="0"/>
              <a:t>-</a:t>
            </a:r>
            <a:r>
              <a:rPr lang="ru-RU" sz="2200" dirty="0" err="1"/>
              <a:t>пулигн</a:t>
            </a:r>
            <a:r>
              <a:rPr lang="ru-RU" sz="22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Базовая архитектура слоя содержит последовательности типа свертка-</a:t>
            </a:r>
            <a:r>
              <a:rPr lang="ru-RU" sz="2200" dirty="0" err="1"/>
              <a:t>пулигн</a:t>
            </a:r>
            <a:r>
              <a:rPr lang="ru-RU" sz="2200" dirty="0"/>
              <a:t>-</a:t>
            </a:r>
            <a:r>
              <a:rPr lang="ru-RU" sz="2200" dirty="0" err="1"/>
              <a:t>активациция</a:t>
            </a:r>
            <a:r>
              <a:rPr lang="ru-RU" sz="22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Базовая архитектура слоя содержит последовательности типа </a:t>
            </a:r>
            <a:r>
              <a:rPr lang="ru-RU" sz="2200" dirty="0" err="1"/>
              <a:t>пулигн</a:t>
            </a:r>
            <a:r>
              <a:rPr lang="ru-RU" sz="2200" dirty="0"/>
              <a:t>-свертка-</a:t>
            </a:r>
            <a:r>
              <a:rPr lang="ru-RU" sz="2200" dirty="0" err="1"/>
              <a:t>активациция</a:t>
            </a:r>
            <a:r>
              <a:rPr lang="ru-RU" sz="22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endParaRPr lang="ru-RU" sz="2200" dirty="0"/>
          </a:p>
          <a:p>
            <a:pPr marL="1371600" lvl="2" indent="-457200">
              <a:buFont typeface="+mj-lt"/>
              <a:buAutoNum type="arabicPeriod"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067426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5" y="1530350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ru-RU" sz="2200" dirty="0"/>
              <a:t>1.  Выберите два </a:t>
            </a:r>
            <a:r>
              <a:rPr lang="ru-RU" sz="2200" u="sng" dirty="0"/>
              <a:t>неверных</a:t>
            </a:r>
            <a:r>
              <a:rPr lang="ru-RU" sz="2200" dirty="0"/>
              <a:t> утверждения принципов работы </a:t>
            </a:r>
            <a:r>
              <a:rPr lang="ru-RU" sz="2200" dirty="0" err="1"/>
              <a:t>сверточной</a:t>
            </a:r>
            <a:r>
              <a:rPr lang="ru-RU" sz="2200" dirty="0"/>
              <a:t> нейронной сети: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Рецептивное поле </a:t>
            </a:r>
            <a:r>
              <a:rPr lang="ru-RU" sz="2200" dirty="0" err="1"/>
              <a:t>сверточной</a:t>
            </a:r>
            <a:r>
              <a:rPr lang="ru-RU" sz="2200" dirty="0"/>
              <a:t> сети зависит от ширины сверточного слоя.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Чем шире рецептивное поле, тем больше внимания сеть уделяет деталям каждого потенциального объекта.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Рецептивное поле </a:t>
            </a:r>
            <a:r>
              <a:rPr lang="ru-RU" sz="2200" dirty="0" err="1"/>
              <a:t>сверточной</a:t>
            </a:r>
            <a:r>
              <a:rPr lang="ru-RU" sz="2200" dirty="0"/>
              <a:t> сети образуется последовательностью сверточных слоев кодировщика.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Рецептивное поле это область входного изображения, которая может быть обработана кодировщиком сети.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Рецептивное поле </a:t>
            </a:r>
            <a:r>
              <a:rPr lang="ru-RU" sz="2200" dirty="0" err="1"/>
              <a:t>сверточной</a:t>
            </a:r>
            <a:r>
              <a:rPr lang="ru-RU" sz="2200" dirty="0"/>
              <a:t> сети связано с размером ядра свертки.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2200" dirty="0"/>
              <a:t>Чем шире рецептивное поле, тем выше абстрактность выделяемых признаков.</a:t>
            </a:r>
          </a:p>
        </p:txBody>
      </p:sp>
    </p:spTree>
    <p:extLst>
      <p:ext uri="{BB962C8B-B14F-4D97-AF65-F5344CB8AC3E}">
        <p14:creationId xmlns:p14="http://schemas.microsoft.com/office/powerpoint/2010/main" val="126040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5" y="1530350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ru-RU" sz="2200" dirty="0"/>
              <a:t>2.  Выберите два </a:t>
            </a:r>
            <a:r>
              <a:rPr lang="ru-RU" sz="2200" u="sng" dirty="0"/>
              <a:t>верных</a:t>
            </a:r>
            <a:r>
              <a:rPr lang="ru-RU" sz="2200" dirty="0"/>
              <a:t> утверждения принципов работы слоя </a:t>
            </a:r>
            <a:r>
              <a:rPr lang="en-US" sz="2200" dirty="0"/>
              <a:t>2D-</a:t>
            </a:r>
            <a:r>
              <a:rPr lang="ru-RU" sz="2200" dirty="0"/>
              <a:t>свертки: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1900" dirty="0"/>
              <a:t>Для образования двух карт признаков на выходе сверточного слоя необходимо два трехмерных ядра свертки (4-х мерный тензор).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1900" dirty="0"/>
              <a:t>На вход сверточного слоя следует подавать 3-х мерный объект – набор карт признаков.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1900" dirty="0"/>
              <a:t>Каждый признак, выделяемый </a:t>
            </a:r>
            <a:r>
              <a:rPr lang="ru-RU" sz="1900" dirty="0" err="1"/>
              <a:t>сверточным</a:t>
            </a:r>
            <a:r>
              <a:rPr lang="ru-RU" sz="1900" dirty="0"/>
              <a:t> слоем представляет собой трехмерный объект.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1900" dirty="0"/>
              <a:t>На вход сверточного слоя следует подавать 2-х мерный объект – набор карт признаков.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1900" dirty="0"/>
              <a:t>Для образования двух карт признаков на выходе сверточного слоя необходимо два 2-мерных ядра свертки (3-х мерный тензор).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1900" dirty="0"/>
              <a:t>Для образования двух карт признаков на выходе сверточного слоя необходимо одно ядро свертки и две входных карты признаков.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1900" dirty="0"/>
              <a:t>Выходной размер карт признаков всегда совпадает с входным для базового сверточного слоя.</a:t>
            </a:r>
          </a:p>
          <a:p>
            <a:pPr marL="800100" lvl="1" indent="-342900">
              <a:buFont typeface="+mj-lt"/>
              <a:buAutoNum type="arabicPeriod"/>
            </a:pPr>
            <a:endParaRPr lang="ru-RU" sz="1800" dirty="0"/>
          </a:p>
          <a:p>
            <a:pPr marL="800100" lvl="1" indent="-342900">
              <a:buFont typeface="+mj-lt"/>
              <a:buAutoNum type="arabicPeriod"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4004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57225" y="153035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ru-RU" sz="2200" dirty="0"/>
                  <a:t>3.  Выберите выражение, соответствующее описанию простейшей </a:t>
                </a:r>
                <a:r>
                  <a:rPr lang="ru-RU" sz="2200" dirty="0" err="1"/>
                  <a:t>свертоной</a:t>
                </a:r>
                <a:r>
                  <a:rPr lang="ru-RU" sz="2200" dirty="0"/>
                  <a:t> нейронной сети: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𝑣𝑒𝑐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𝑝𝑜𝑜𝑙𝑖𝑛𝑔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𝑝𝑜𝑜𝑙𝑖𝑛𝑔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𝑝𝑜𝑜𝑙𝑖𝑛𝑔</m:t>
                                    </m:r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𝑝𝑜𝑜𝑙𝑖𝑛𝑔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𝑝𝑜𝑜𝑙𝑖𝑛𝑔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𝑝𝑜𝑜𝑙𝑖𝑛𝑔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𝑝𝑜𝑜𝑙𝑖𝑛𝑔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𝑝𝑜𝑜𝑙𝑖𝑛𝑔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𝑝𝑜𝑜𝑙𝑖𝑛𝑔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ru-RU" dirty="0"/>
              </a:p>
              <a:p>
                <a:pPr marL="457200" lvl="1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ru-RU" sz="1800" dirty="0"/>
                  <a:t>это функция активации.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225" y="1530350"/>
                <a:ext cx="10515600" cy="4351338"/>
              </a:xfrm>
              <a:blipFill>
                <a:blip r:embed="rId2"/>
                <a:stretch>
                  <a:fillRect l="-696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79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5" y="1530350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ru-RU" dirty="0"/>
              <a:t>Если свертка 3х3 и 5 каналов, то сколько всего параметров в ней будет с учетом смещения для 1-одно канального изображения:</a:t>
            </a:r>
            <a:endParaRPr lang="ru-RU" sz="2400" dirty="0"/>
          </a:p>
          <a:p>
            <a:pPr lvl="1"/>
            <a:r>
              <a:rPr lang="ru-RU" dirty="0"/>
              <a:t>50</a:t>
            </a:r>
            <a:endParaRPr lang="ru-RU" sz="2000" dirty="0"/>
          </a:p>
          <a:p>
            <a:pPr lvl="1"/>
            <a:r>
              <a:rPr lang="ru-RU" dirty="0"/>
              <a:t>45</a:t>
            </a:r>
            <a:endParaRPr lang="ru-RU" sz="2000" dirty="0"/>
          </a:p>
          <a:p>
            <a:pPr lvl="1"/>
            <a:r>
              <a:rPr lang="ru-RU" dirty="0"/>
              <a:t>34</a:t>
            </a:r>
            <a:endParaRPr lang="ru-RU" sz="2000" dirty="0"/>
          </a:p>
          <a:p>
            <a:pPr lvl="1"/>
            <a:r>
              <a:rPr lang="ru-RU" dirty="0"/>
              <a:t>54</a:t>
            </a:r>
            <a:endParaRPr lang="ru-RU" sz="2000" dirty="0"/>
          </a:p>
          <a:p>
            <a:pPr lvl="0"/>
            <a:r>
              <a:rPr lang="ru-RU" dirty="0"/>
              <a:t>Если свертка 5х5 и 2 каналов, то сколько всего параметров в ней будет без смещения для 1-одно канального изображения:</a:t>
            </a:r>
            <a:endParaRPr lang="ru-RU" sz="2400" dirty="0"/>
          </a:p>
          <a:p>
            <a:pPr lvl="1"/>
            <a:r>
              <a:rPr lang="ru-RU" dirty="0"/>
              <a:t>50</a:t>
            </a:r>
            <a:endParaRPr lang="ru-RU" sz="2000" dirty="0"/>
          </a:p>
          <a:p>
            <a:pPr lvl="1"/>
            <a:r>
              <a:rPr lang="ru-RU" dirty="0"/>
              <a:t>45</a:t>
            </a:r>
            <a:endParaRPr lang="ru-RU" sz="2000" dirty="0"/>
          </a:p>
          <a:p>
            <a:pPr lvl="1"/>
            <a:r>
              <a:rPr lang="ru-RU" dirty="0"/>
              <a:t>34</a:t>
            </a:r>
            <a:endParaRPr lang="ru-RU" sz="2000" dirty="0"/>
          </a:p>
          <a:p>
            <a:pPr lvl="1"/>
            <a:r>
              <a:rPr lang="ru-RU" dirty="0"/>
              <a:t>54</a:t>
            </a:r>
            <a:endParaRPr lang="ru-RU" sz="2000" dirty="0"/>
          </a:p>
          <a:p>
            <a:pPr lvl="0"/>
            <a:r>
              <a:rPr lang="ru-RU" dirty="0"/>
              <a:t>Если свертка 5х1 и 2 каналов, то сколько всего параметров в ней будет без смещения для 3-х канального изображения:</a:t>
            </a:r>
            <a:endParaRPr lang="ru-RU" sz="2400" dirty="0"/>
          </a:p>
          <a:p>
            <a:pPr lvl="1"/>
            <a:r>
              <a:rPr lang="ru-RU" dirty="0"/>
              <a:t>32</a:t>
            </a:r>
            <a:endParaRPr lang="ru-RU" sz="2000" dirty="0"/>
          </a:p>
          <a:p>
            <a:pPr lvl="1"/>
            <a:r>
              <a:rPr lang="ru-RU" dirty="0"/>
              <a:t>45</a:t>
            </a:r>
            <a:endParaRPr lang="ru-RU" sz="2000" dirty="0"/>
          </a:p>
          <a:p>
            <a:pPr lvl="1"/>
            <a:r>
              <a:rPr lang="ru-RU" dirty="0"/>
              <a:t>34</a:t>
            </a:r>
            <a:endParaRPr lang="ru-RU" sz="2000" dirty="0"/>
          </a:p>
          <a:p>
            <a:pPr lvl="1"/>
            <a:r>
              <a:rPr lang="ru-RU" dirty="0"/>
              <a:t>54</a:t>
            </a:r>
            <a:endParaRPr lang="ru-RU" sz="2000" dirty="0"/>
          </a:p>
          <a:p>
            <a:endParaRPr lang="ru-RU" sz="2400" dirty="0"/>
          </a:p>
          <a:p>
            <a:pPr marL="457200" lvl="1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6311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5" y="153035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dirty="0"/>
              <a:t>Если свертка 3х3, шаг 1, </a:t>
            </a:r>
            <a:r>
              <a:rPr lang="ru-RU" dirty="0" err="1"/>
              <a:t>паддинг</a:t>
            </a:r>
            <a:r>
              <a:rPr lang="ru-RU" dirty="0"/>
              <a:t> 1, а входное изображение 5 на 5 каким будет размер выхода: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5 на 5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3 на 3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3 на 5</a:t>
            </a:r>
          </a:p>
          <a:p>
            <a:pPr lvl="0"/>
            <a:r>
              <a:rPr lang="ru-RU" dirty="0"/>
              <a:t>Если свертка 3х3, шаг 2, </a:t>
            </a:r>
            <a:r>
              <a:rPr lang="ru-RU" dirty="0" err="1"/>
              <a:t>паддинг</a:t>
            </a:r>
            <a:r>
              <a:rPr lang="ru-RU" dirty="0"/>
              <a:t> 0, а входное изображение 5 на 5 каким будет размер выхода: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2 на 2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3 на 3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3 на 5</a:t>
            </a:r>
          </a:p>
          <a:p>
            <a:endParaRPr lang="ru-RU" dirty="0"/>
          </a:p>
          <a:p>
            <a:endParaRPr lang="ru-RU" sz="2400" dirty="0"/>
          </a:p>
          <a:p>
            <a:pPr marL="457200" lvl="1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8822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295E7-24D4-940C-4616-4728FD7F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25E9E2-DD4A-C832-52B2-ACA2A78E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Идея для еще </a:t>
            </a:r>
            <a:r>
              <a:rPr lang="ru-RU" dirty="0" err="1"/>
              <a:t>впросов</a:t>
            </a:r>
            <a:r>
              <a:rPr lang="ru-RU" dirty="0"/>
              <a:t>: если свертка валидна каким будет выход</a:t>
            </a:r>
          </a:p>
          <a:p>
            <a:r>
              <a:rPr lang="ru-RU" dirty="0"/>
              <a:t>Если свертка 3х3 и 5 канала, то сколько всего параметров</a:t>
            </a:r>
          </a:p>
          <a:p>
            <a:r>
              <a:rPr lang="ru-RU" dirty="0"/>
              <a:t>Если свертка </a:t>
            </a:r>
            <a:r>
              <a:rPr lang="en-US" dirty="0" err="1"/>
              <a:t>samt</a:t>
            </a:r>
            <a:r>
              <a:rPr lang="en-US" dirty="0"/>
              <a:t> </a:t>
            </a:r>
            <a:r>
              <a:rPr lang="ru-RU" dirty="0"/>
              <a:t>каким</a:t>
            </a:r>
            <a:r>
              <a:rPr lang="en-US" dirty="0"/>
              <a:t> </a:t>
            </a:r>
            <a:r>
              <a:rPr lang="ru-RU" dirty="0"/>
              <a:t>будет выход</a:t>
            </a:r>
          </a:p>
        </p:txBody>
      </p:sp>
    </p:spTree>
    <p:extLst>
      <p:ext uri="{BB962C8B-B14F-4D97-AF65-F5344CB8AC3E}">
        <p14:creationId xmlns:p14="http://schemas.microsoft.com/office/powerpoint/2010/main" val="363459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сформулировать выражение для </a:t>
                </a:r>
                <a:r>
                  <a:rPr lang="en-US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точной нейронной сети</a:t>
                </a:r>
                <a:b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сверточного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как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altLang="ru-RU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2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𝑝𝑜𝑜𝑙𝑖𝑛𝑔</m:t>
                              </m:r>
                              <m:d>
                                <m:dPr>
                                  <m:ctrlPr>
                                    <a:rPr lang="ru-RU" altLang="ru-RU" sz="2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где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выход сети (напр., класс).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- вектор весов классифицирующего (головного) слоя.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операциясжатия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изображения.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vec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операция векторизации матрицы (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reshape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atten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vel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 - функции активации.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(например,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ReLU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sigmoid)</a:t>
                </a:r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∗  - операция свертки.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Как правило последовательность такова,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что сначала свертка, потом активация,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потом сжатие-</a:t>
                </a:r>
                <a:r>
                  <a:rPr lang="en-US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pooling.</a:t>
                </a: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  <a:blipFill>
                <a:blip r:embed="rId2"/>
                <a:stretch>
                  <a:fillRect l="-667" t="-2308" b="-4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/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begChr m:val="["/>
                        <m:endChr m:val="]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кодировщик признаков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головная часть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  <a:blipFill>
                <a:blip r:embed="rId3"/>
                <a:stretch>
                  <a:fillRect l="-208" r="-208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F261FC3A-FBCF-874E-8C76-7284F1C4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65" y="3989206"/>
            <a:ext cx="5262228" cy="2503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65C74B-55B7-A545-AC26-A85A3AC4C36C}"/>
              </a:ext>
            </a:extLst>
          </p:cNvPr>
          <p:cNvSpPr/>
          <p:nvPr/>
        </p:nvSpPr>
        <p:spPr bwMode="auto">
          <a:xfrm>
            <a:off x="307975" y="1152711"/>
            <a:ext cx="8677529" cy="11290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C1AE66-C1F8-184D-81A0-FD693445D816}"/>
              </a:ext>
            </a:extLst>
          </p:cNvPr>
          <p:cNvSpPr/>
          <p:nvPr/>
        </p:nvSpPr>
        <p:spPr bwMode="auto">
          <a:xfrm>
            <a:off x="622825" y="5863996"/>
            <a:ext cx="6058740" cy="747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86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02848"/>
          </a:xfrm>
        </p:spPr>
        <p:txBody>
          <a:bodyPr>
            <a:normAutofit/>
          </a:bodyPr>
          <a:lstStyle/>
          <a:p>
            <a:r>
              <a:rPr lang="ru-RU" dirty="0"/>
              <a:t>Операция свертки. </a:t>
            </a:r>
            <a:br>
              <a:rPr lang="ru-RU" dirty="0"/>
            </a:br>
            <a:r>
              <a:rPr lang="ru-RU" dirty="0"/>
              <a:t>Основы операции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Особенности операций сверточных нейронных сетей</a:t>
            </a:r>
          </a:p>
          <a:p>
            <a:r>
              <a:rPr lang="ru-RU" dirty="0"/>
              <a:t>Лекция 6. </a:t>
            </a:r>
          </a:p>
          <a:p>
            <a:r>
              <a:rPr lang="ru-RU" dirty="0"/>
              <a:t>Курс: Компьютерное зрение 2021 год </a:t>
            </a:r>
          </a:p>
        </p:txBody>
      </p:sp>
    </p:spTree>
    <p:extLst>
      <p:ext uri="{BB962C8B-B14F-4D97-AF65-F5344CB8AC3E}">
        <p14:creationId xmlns:p14="http://schemas.microsoft.com/office/powerpoint/2010/main" val="33725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6" y="245484"/>
            <a:ext cx="11312524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err="1"/>
              <a:t>Сверточная</a:t>
            </a:r>
            <a:r>
              <a:rPr lang="ru-RU" sz="4000" dirty="0"/>
              <a:t> нейронная сеть. </a:t>
            </a:r>
            <a:br>
              <a:rPr lang="ru-RU" sz="4000" dirty="0"/>
            </a:br>
            <a:r>
              <a:rPr lang="ru-RU" sz="4000" dirty="0"/>
              <a:t>Свертка с несколькими ядрами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434" name="Picture 2" descr="https://cdn-media-1.freecodecamp.org/images/gb08-2i83P5wPzs3SL-vosNb6Iur5kb5ZH4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91" y="1571047"/>
            <a:ext cx="5622915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06" y="1805705"/>
            <a:ext cx="4291934" cy="33503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715" y="5178857"/>
            <a:ext cx="4972050" cy="14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3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6" y="245485"/>
            <a:ext cx="11312524" cy="1173118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218624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40635" y="1013434"/>
                <a:ext cx="11590945" cy="2935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 Прямой подход.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</m:d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2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 Подход изображение в колонку (im2col).	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3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 Подход ядро в строку (kn2</a:t>
                </a:r>
                <a:r>
                  <a:rPr lang="en-US" altLang="ru-RU" sz="2000" dirty="0">
                    <a:solidFill>
                      <a:srgbClr val="000000"/>
                    </a:solidFill>
                  </a:rPr>
                  <a:t>raw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).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4"/>
                </a:pPr>
                <a:r>
                  <a:rPr lang="en-US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Подход с использованием многомерного БПФ(FFT):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altLang="ru-RU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ru-RU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𝑓𝑓</m:t>
                      </m:r>
                      <m:sSup>
                        <m:sSupPr>
                          <m:ctrlPr>
                            <a:rPr lang="en-US" altLang="ru-RU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ru-RU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ru-RU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ru-RU" altLang="ru-RU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ru-RU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𝑓𝑓𝑡</m:t>
                              </m:r>
                              <m:d>
                                <m:dPr>
                                  <m:ctrlP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sSup>
                                <m:sSupPr>
                                  <m:ctrlPr>
                                    <a:rPr lang="en-US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ru-RU" sz="2000" dirty="0">
                  <a:solidFill>
                    <a:srgbClr val="00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ru-RU" sz="2000" dirty="0">
                    <a:solidFill>
                      <a:srgbClr val="000000"/>
                    </a:solidFill>
                  </a:rPr>
                  <a:t>5.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Алгоритм Винограда</a:t>
                </a:r>
                <a:r>
                  <a:rPr lang="en-US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для двух-мерных сверток.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br>
                  <a:rPr lang="ru-RU" altLang="ru-RU" sz="2000" dirty="0"/>
                </a:br>
                <a:endParaRPr lang="ru-RU" altLang="ru-RU" sz="20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35" y="1013434"/>
                <a:ext cx="11590945" cy="2935099"/>
              </a:xfrm>
              <a:prstGeom prst="rect">
                <a:avLst/>
              </a:prstGeom>
              <a:blipFill>
                <a:blip r:embed="rId2"/>
                <a:stretch>
                  <a:fillRect l="-578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BEEAAAKsCAYAAAADa6OyAAAgAElEQVR4AeydB3wURfvH59LonYQUeu8IEaSoiCBF6bxgwQKCNJEXEaUIMdgbKoICSlNABUERFFCKggiC/gEhNKkBQhOBV0ASk/P3/8xeyV52k9xd7pK9vd/yWW5vdmdu5jvPPrnndzOzAtxIgARIgARIgARIgARIgARIgARIgARIIAgIiCBoI5tIAiRAAiRAAiRAAiRAAiRAAiRAAiRAAqAIQiM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Q2BS5cuadL0Ev7880/89ddfeqeYRgIkQAIkQAIkQAIkQAIkQAKGI0ARxHBdwgqRQMERWLFiBZo2bYquXbtmW4m///4bb775JipVqgQhBCIjI3Hs2LFsr+cJEiABTwhYcWbxYNwSH4/4m+9C4uY0TzIb89rUY9gwfzaW7boMaz7X8N9//4UUdU+dOoWTJ0/q7vIcNxIgARIoWAKpOLZhPmYv24XL+e0o3W14Afhy+UPbCy+8gCtXrii1vHHjBj7//HMMHz4cAwcOxDvvvAP5gxw3EvCUAEUQT4nxehIwIYE//vgDd999N6pVq6YIGwMGDNC0MjU1FdOmTUPz5s0xb948yDyLFi1Srl+8eLHmeiaQAAl4Q8CK42/djgghIEIqYODKG94UYqg8lxb2QimLBRFtXseRDP9XbdOmTRg8eDDq1auHiIgIxUdJwTa7Xfo+biRAAiRQoAQuLUSvUhZYItrg9fxwlF40Nr99ufyO2apVK6xZs0ap7dKlS9GwYUO0b98eNWvWdPr06Oho7N+/34sWMUswE6AIEsy9z7aTgJ3A5cuXcebMGTzxxBPKH5Vnn33Whc3XX3+N2rVrY/Lkybh+/brznBwBMmzYMOWXVmciD0iABPJE4Nq+1fho3jzMm/8pfjyZD6pBnmqbW+YMHH3jVoQLgbB6T2ObHwe2XLhwAZ06dUK7du2QmJiIOXPmKL8YfvHFF5D7zTffjLi4OCxfvlx5L9N+/PHH3BrA8yRAAiTgdwIZR9/AreECIqwenvano/S6Jfnny2UVx4wZgy5duuDatWuQI/oeffRRZZSyYwq2TJMjQgoXLqx8b73pppuU67xuHjMGHQGKIEHX5WwwCWRPoHfv3sofk/nz5ysXyT8+crhh3759ceLEiewz8gwJkIAhCKT/eRg7Nm3ED9sP4Hyqu1VKw59HfsHm73/A1t3HcSnd3XzuXKf64lzXfyLI1atXUatWLfTo0UO3UqtWrVJ8m/xlkRsJkAAJeEog/fJx/LbtB2z8YRv2JP8FX8vTmSJI3TyIIIHvy2W/jBo1CnfeeSfk1Be5jR49GjVq1MD//vc/TbfNnj1b8e1ypN/PP/+sOc8EEsiOAEWQ7MgwPW8ErBew/vn/oG2LeMTLue3Ne2Hqbp9+s85b/QoktxWnV4xHj9ta2JhILvHxuLnLi9jqx19HPWlqkyZNlD8mW7ZsQUpKCpo1awaHIOJJObyWBEjAQwIZhzD3oXjUqBiL2JgYxCh7HJo9/T10tQzraSx74lbUrmS7vnL3RHw4rgMqF7bYvxBaEF6+KR5+/1fYZlIDSN+H2ffHo3qc/TMqdcSEWYno26Q8wi2O6SIWhJdriJ7PLsch+0yctF3T0KtpdVSMjVXqVbnXB0hR5qynI2nWfWhWPQ6xsbY6x7VOwM+KP0vDrmm90LR6HCqUioBFCFjCS6C8s20xiI2NQ7XG9+DVrZmjyzyk5rx87NixaN26NY4ePepMcxxYrVZFIClXrhzS04P975CDCl9JgATcIXBl98d46u56KBPu8K0CFkshVGjWF4krj6r8s8PnVbT7w8ro9UGKbR2k9CTMuq9Zpu+NiUPrhJ8hXaXDv8ZVKIUI6Yct4ShR3vE3IAYxsbGIq9YY97y6FU5P6aUvR9ouTOvVFNUdf2cq98IHNmeO9KRZuK9ZdcTZ/XxMXGskKM7c0a788eUjR45U/LX8EU5uDgFbfi/V26RPL1WqlPJ3T64Pwo0E3CVAEcRdUrzOMwJpmzG6VphTnRVhtfHkjwaJ9D1riQ+vTsW6YZURmmVuemjcY1ijG+X48KPdKEr+ISlUqBBCQ0Oxa9cuZT79hg0b3MjJS0iABPJMIG0zxtQOV8SCzLUrQhH32BrVl2zVp6TvxpT4ws7rLSEhCLEIWEILo3RUFEpFhNiEh9A49F96zvZFPHU1BseFZvplpy+yIKRQaVSIjkRJez5hCUVku1ex4xpwfdWjiA3NDAAi2r6NZEUEuYE1j8W5+LSwmqNhW8v1GlY8XAEhzs9wiCxZXkPKoPfCi6qGeXcop/Rlt23cuFFps95aR9nlYToJkECwE7Di9Jcj0KREiM1nWkIQUTIS0ZElEG6x+UNLWBTavbTVLjRfx6pHYxHqFJQj0PbtZJvvvbEGj7n43jDUHL1ZEUGurXgYFUKy+EWN3wxBmd4L4fSUXvpyXF+FR2NDnX83RERbvG1z5rix5jHEharqEVYToxVnnn++XH7nlH//5FRFuWVkZKB+/fq4/fbbczTGXr16KfkmTpyY43U8SQJqAhRB1DR47EMCVlw5uBFLpz+MesocR4ogCtwrB7Fx6ceYP38eZg1ppsyTN4oIsnv3buWPiBydIkeEfPTRRz60BxZFAiSQG4H0iwex7fv1WL9uFSa0DocQOYggAKyXD2D+/ZVsIoQlFFG3jcPyg38pX7ozLm5BQpuSsAgLitz1Ps7YnzaQdm4ffpw/ELXDbF92LcXqof+7PyDZ/hOj9a/D+OalbqgaYYGwFEKTiT8jFak4s+d7zOhXUfmsTBEEwI3T2LVpHZaMsvmzTBEEQOpZ7N2yHouHN7b5uir3470167BunX1fvwGbd5/O/HUzN0BenpeLpMov1itXrvSyBGYjARIINgIZxz9E13JSAAlBiQb98fb6Y7im+NEMXDmwAs/dXVkZuWEJr4Fha+wibOoZ7Pl+BvpVlGKzSgRRXOUubFq3BKOaSd+eKYIAqTi7dwvWLx6OxvL7cmgV3P/emkw/uW49NmzejdPOYSC2nvDOlwOpZ/bg+xn9UFEKHioRBLiB07s2Yd2SUWimfG93iCD548vlGh9y3Sa5EKpjk6NA7rrrrlynYz/++OOKj09ISHBk5SsJ5EqAIkiuiHhBXghYk99G2wi50JN3Ioj16mkkbd+Mjd//hJ1HLiqquef1ScefR3Zg8+btOHQxt9Eo6fjz8A5s2vgDth84r/8LrEsFrLh6OgnbN2/E9z/txJFcy8/M/Nf8bigkBDwRQazXzmDfz5uwYd1G/LjzCC6mAunn92HnkSu2Xxsyi/f4SC4iKAOFPn36KK8//PCDx2UwAwmQgC8I/IX53QrlKoIAafjxydoIk4uO1nkCG1wGQ2Tg2Jv2BUnrjnWZcpe+OwFN5ZdcS1Hc+toBaCeI3MDP4xsrU2RCKw/HemWkWuZnuYggSnOtOPlOO+WJNi4iiHIuf9YEyY76P//8g9KlS6NIkSLO+eXZXct0EiABErARSMfuhKaKDwyp0AsL7KMlXOjc2InnbymqCM0l7v4QZ+1CM9J+xJO15UhoVxFEyWs9iXfaySdWqUUQW6nerAninS8H0n580iaEu4ggtnpYT76Ddsr3dpUIopzyry+XT36R30HffvttW0U8+H/IkCFK3pkzZ3qQi5cGOwGKIMFuAX5uf1YRJG33u+jTtJp9zmEsYuMqo067iVjn8uUdSD26ElPujUd0YduQbukYhSUMpWq2x4jZP+NPxx8bR/0zkrFkeCvUcsxzjIlDvcdXIXnLDAxuE4fCjqGLRSrhjieX4Vg6YD29DE/cWhuVlPmPldE98UOM61AZhR1DGS3hKN/0Ybz/q3NGvePTpCyOoyun4N74aBQOyRwmbgkrhZrtR2D2z3/mKkp4IoJYz23C1IdbIq6oioewIKxkVdSMLYzQ8vdjqV41VTXO7XDQoEHKH5GXX35ZeX3rrbdyy8LzJEACfiHguQjiiTDh/OIc3hQJ2azVlPbDKNSQo0Ui2mOGMowkMEUQ+fQX+fdDLrLHjQRIgATcI3AFC7oXgUWEIPKhL7MZrWbFyWk28Te04lB855jWXBAiiEe+3JgiSM+ePRVf/dtvv7nXRaqr5OL90s/v2bNHlcpDEsiZAEWQnPnwbB4JuIogqbi64hFEZ5n7aClxF947kalqXNn6EtpFhdnnLFoQWrg0oiqUQRHHnHRLMdQb9DmS1Utzp/2M8Q3V8+ktiKgQhyj7QlaWkMIoWaqwMmdejkp56qc0pO+egnjVIoIhIVJgsH9eVClEKOKGBaFx/bH0XGb9gCvY+lI7RIXZxQ9LKAqXjkKFMkWcc0HlEPNBnyfnuHq42yLIjW2YHF8sk0eh0oiKqYDShVXzOsNb4dXDaiCed1yVKlWU9UDOnTuHYsWKKcMSPS+FOUiABPJOIJ9EkNA4DPrGtvhc1jpf+rQvyoYIWAp3wYfKRPTAFEGef/555cuxfOVGAiRAAu4RuIy598g1l0IQ/egq2NeIzpLVinPv36WMgAuNG4zVBSmCeOTLjSeCyKkwcuFquS6dPPZkk+vZRUZGokyZMh7n9eRzeK35CFAEMV+fGqpFahFk9JptmNGnhm2khSUCVbq/iM/XbcKvJ65m1vnKdxhRS4oZFkRU6YLJS3bjoj22Tzv7M+aNaKF8MRchZdFl1jEXkSHjz0PY9v03mNw2c7FAubhf2RYjsGDXJVjTz2Dz7MkY+/JXOKrMirHi8oH5uL+SbaFAS2gUbhu3HAf/koJHBi5uSUCbknJefBHc9f4Z58iOK9+NQC0prsg2dJmMJbsv2uuRhrM/z8OIFmWVxQBDynbBrGPZCxPuiiDOX2QtxdFm8vc46ZgXeiMZ61/ogAqhApaIdnj3tFqoyUTqztHBgweVQKFNmzbK5Y4pMb///rs72XkNCZCATwnkkwgiLCgePxbrzrn6qfSTKzC0vvSjFhS65SXsU06nYevYusrUm4jbp+K4i7u5gV8mNlHW/TDadBg5AkT+QpjdkwV82m0sjARIwCQE0vDzuPqKvwutNABfXnRxeLY2ZhzB9A6lECLXXWo3Dc7f8tK2Ymxd23SY26ced353VDLd+AUTm2RdE8Re3NE3cKuyFof7j8h1jurzyJcDaVvHoq4y0u92THV15rjxy0Q0ybomiFJF/02HOXHihOKnpZDh6bZ27Vol77hx4zzNyuuDnABFkCA3AH833ymChJRATExJ25MCQkoj/okvcUIzEd2K8/N7oJR8wkF4I4zbpqO9W89icV/bEwfCG0/CTk0Z17G4t33UhBwx8vAC7HOIBnqNdQ5bDEOdJzbAZVZOxjG8eavtj1XdsVtt65FYz2N+j1JKcBDeaBz0q7gYfSvIxbTC0XjSTp359raKuCuCpO+cbPuDJEJQuv49GDLxdXyw9DtsP3QeNzLO4LtXhmDwlFXIgwaCqVOnKn9EHI8Xkytzy8Bh/PjxetSYRgIk4GsC6X/h7LHDOHTwIA4e3IXX75TzxkMQfd987FXSDuHw8fP2hflsH269noIvBlVTFisNvyUBO+QiQY7NehV7nm9lW5C06mB8dSHTWWZ+cZaLo1oQHtkEXR8djQnPTsB/B3RGg7K2kXiWQnUwYrVjap8VydPaoZBFICSyG2bblGS5Oit+ea8PqsuFVOUaR1k+C7DizIz2yq+lIeV6Y6F6VF3aeexcMgUPto1H+3GrcUEnznA0x5vXtLQ0ZS0QObJNrg3CjQRIgATcJZCx/020LSF/8ApF5G3PYPnBzB/sMi7+ijmPNkJxOX06NAb3fmp/Apcs3JqMae0K2abSdJtt/9FNuspf8F6f6rbH4IpQVB38FVRuGdYzM9BersURUg69F6rKQxrO71yCKQ+2RXz7cVitcpTe+XJZxWloV8gCERKJbrOP2tfbs+LyL++hT3XbI81FaFUM/uqC6jus/3z5vn37lL8fhQsXdrd7nNc98sgjKFq0KC5cuOBM4wEJuEOAIog7lHiN1wScIojzcV8hiO67OHMBKZeSU/H9E9VdHrcov1Rnt1sKdcJsjc9ziCAWlOgyG/bHn7t8issbpwji5gJWqd/jiep6j5jUq6cFhTrNhqaK9gq4K4LIP6hLBtZGEcdaJQ4mFgsiytTCbf0T8cWhnJQelxbrvmnXrh0sFgtOnz6tnLdarahdu7YyLeb8+fO6eZhIAiTgIwLpO/FCi+KZjy103ONZX+WX8V7zlQ+1pnyE3s5pg/YnvRSqhSfW3wCsF/DZ/dHO6XnSh1pKtMFre21CiPOLc2gMbmpeVetbpDAS1Rr/XXbEZTFq64kPcE9ZKfBaEFIsFvWaNUODiqUQlsU3qT9LVjY96VW0LiZFEgvCy1RDo/ibEd+4NmJLZk5hDKsxCptyW7faQ9ybNm1S/n488MADHubk5SRAAiSQhgNzeqOyY1p1WAnE1W2K+Ca1EFXEvj6bpTgaPb4yy3daK058cI9t1LIlBMVi66FZswaoWMoxzdvxfdGCEm1eg90tS0eJV1vbfsSzhJdBtUbxuDm+MWrHllQWaFW+C4fVwCiVo/TWl8N6Ah/cYxu1bAkphth6zdCsQUWUckzzdvztsZRAm9f2Ok3BX7786NGjzu/68kmF7m5HjhxB8eLF4fgBz918vI4EJAGKILQDvxLQiiAClrAY3PXqNtdRF0otUrF+eBW3RRARfiveOOo6jBtwiCAhKNv/i2zmcaqa7LEIsh7Dq7grggiE3/oGNFW0f7zbIohy/VUcWjMTk4f8Bx1aNkKNmJIIdy7IakFYbB98dCIrC1U7cziU6nloaCgcU2Ecl86ePVv5ozRy5EhHEl9JgAT8QSDjEGb1qoKijnWPHF9AXV4tsISXQr2hXyg1sF5YgWENSiPcvuizsISgUFQbPL9NKglXsHZMU5QNd3xRD0Wxan0x1+6MnF+cw2/ByweuInnzQrz2zFA8/EB/PDLkKbz4wWrsv6I3LMOKlNUT0C5O/spp/yJvCUGphv0xZVgLZdSJ/NVU/Vk2XGk4/OnjaFkhU/SwidsWhBavhFv6PYtPfsvjys46/TJixAjFh23cuFHnLJNIgARIIDcC6Ti99kX0bVIuU4hQfJ8FhePa4LGZ23FJ11WmYPWEdoiToy3svtISUgoN+0/BsBZyhLGAJbQYqvWd6/IdMe3wp3i8ZYUsnyWvLY5Kt/TDs5/8BrWn9N6XA9aU1ZjQLk4Z3efwxyGlGqL/lGFoIafDyDXyilVD37lHVZD848szMjKUNUFkPaZMmaL6vOwPr1+/jsaNG+M///lP9hfxDAnkQIAiSA5weCrvBJwiSGgcHpq9CKPi5fxJOdyvDFpNWAf1yGg5bPrk9PbKr5KWws3x7MbDkOpwtvuxM7iiifv9LIJYT2J6e7liuAWFmz+LjYdzqN/Rozh25orLuiVqou6JIBlI/mQQ4uvehqfXXHSZW3rj7G6seLk7qii/UoSj2XOer6gt6zNr1izlD/K0adPU1YMcSi5Hg0RERCh94HJS9Wb58uWQi6lyIwESCAwCrl+cNU4090ZcT8Gva5bi4wULsWz9Xpx3dwTHjTPYvX45Fs2fh48++QJrtx7AedUMntw/2P0r5GJ55cuXR82aNblYnvvYeCUJkIAugRs4u2cjVnz6ERYsXIqvfzqMS5kzDHVzyMTrKb9izdKPsWDhMqzfe95lZF22mXADZ3avx/JF8zHvo0/wxdqtOJCNo8yzL8d1pPy6Bks/XoCFy9Zjr7vO3A++/MEHH1S+i8bExODMmTPZ47Gf6d+/P7p27Yq///4712t5AQnoEaAIokeFab4hkP4XUrYl4BZlgaXaePLHNFgvbsKUOyJtw7QtJdBk2CLsOHgMZ6/avohbz3yM3pFyuHUISjUbigU7HYuO2qpkvXEOSRs/w7uJz2DSnJ9dFPgbF5Nx5NAevN3Z9liz0j1n2ufSH8ShQ0dx5q+sf7GsuJ7yBQZVkyM7wnFLwg64Tqnfg+dbScVePXfTijMf90akfMJNSCk0G7oAOx0rtypVtOLGuSRs/OxdJD4zCXN+vqQSLtLx19ljOHxIzvk/iF2v32mbJx99H+bvtaUdOnwc56+pf1a4Zl/jxILCdfpj1o4LKlElFac3PIPmReUvDWGoNXqzV/0mFw6UU2FSUlI0+devX6/8UWrRogVu3NCu0SKf6x4VFYUrV9S/TWiKYQIJkICBCOT9i7OBGpNNVVasWKH4Lrm+UdZNrg/yyiuvYOLEiVlP8T0JkAAJBAwBM/ny7du3Kz+6ydEgLVu2xNWrmWuwqDskOTkZvXr1wrBhwyDFbm4k4C0BiiDekmO+nAmk78ZLLYvbHkkrR36E2UQQmenSkvsQ5fKYXAtCSrXFm/ukM8tA8pIBqG1/dK3FUghlqzZAs/hmaFS7IkpH2Id3y6GEhbvgA2XBDSvOL74XFbLOZbQPQbQN85Nz4lvixV0Oh2lFyke9Mx9zq1xrQaFaT8A2pf4z3B+tegStUM3dzEjGkgG1bU+5ERZYCpVF1QbNEN+sEWpXLG1/tK5tKGHhLh/Y1wRJx84XWtgW0cpSL0f9bK8WhEb2wnznKqfXsLCnFHVsQ88tlgiFR9P4m1A3rpRzyKSlWDwSftaKFDl3EnDy5EnIRwO3bds220vlolOybnJevRyy6Njkk2Pq1KmDr7/+2pHEVxIgAUMTuIZ9y1/H+IFtlKdKidBY3D5wFEY/9Sze+vow/DQoI9+JXLt2DTVq1MDgwYN1P1s+RUCOEpGjDLmRAAmQQOARMKcvf//995Xvm/I7p3xSzKRJkyDFkaSkJKxevRqjRo1CkyZNIH+g40YCeSVAESSvBJlfn0DGYXzYpyqKOea4q0SQv9aNRdOy4bDYF9OzWMJQvHo/zHMunmHF+R/fwcCWcXahwT733CEEhJVAxfjuGD33V+e6IpdXj0aT0pllugoLQlndu2iVnph50BHEW3FhxTA0UOWxhBRCVJvnYZtSvxZjmpZ1rruhmbtpPY8f3xmIlnGqx/E6xQ0LwkpURHz30Zj7q+N5Mxk4NKsXqhRVCyuu7ZJ1tljCUareUHzhXP07Awemd0FsmYqoWbGEy0KHShsthVDh5v544/uzqhEn+l2ilyp/DZUiyKpVq/ROK2mpqano2LGj8oepefPmynzN7t27K8MQ5cKD3EiABAKEwPXPcV/pzDnqaj8pFyb9wd1pLQZr7po1axAfH4+4uDhll1+eZdvksGpHmuNVjlzr3LmzcxFogzWF1SEBEiCB3AmY1JfLhq9btw7t27d3iiHSl5cuXVr5zvnVV19BLtzPjQR8QYAiiC8osgw/EUjH5SPbsHrZYiyYK+eQL8PX3/+KI+o5K376ZLeLTb+MI9tWY9niBZg77yN8suxrfP/rEZdpNW6XlduF1utI2bMJq5Z8jHlz52Ph0m/w06GLqseX5VaA9vyMGTPgzqKBcgTInDlzMHToUDz77LP45ZdftIUxhQRIwOAELuOX+c9i+KCBGDhgAAYo+0AMHDQSzy87kPtC0gZs3b///ovJkyfj6aefznGXj/t+++23cezYMQO2glUiARIgAU8ImM+XZ229fDLh/v37FZ8t/Tw3EvA1AYogvibK8kiABEiABEiABEiABEiABEiABEiABAxJgCKIIbuFlSIBEiABEiABEiABEiABEiABEiABEvA1AYogvibK8kiABEiABEiABEiABEiABEiABEiABAxJgCKIIbuFlSIBEiABEiABYxCQj/SWa2nIRxMeOXIEp06dUiomF6g7cOCA89zhw4ddFhyVj86WT5GS+eSTWC5dumSMBrEWJEACJEACJEACQU2AIkhQdz8bTwIkQAIkQALZE/jnn38wffp05ZGzcpV++YjClStXKhnko2jfffddVK5cGRaLBWPGjFEeY+go7bfffkP//v0RERGB0aNHY8+ePY5TfCUBEiABEiABEiCBAiNAEaTA0PODSYAESIAESCAwCMgnQ0mhQ+/xhPfeey9KlCih25Bt27Zh0aJFuueYSAIkQAIkQAIkQAIFQYAiSEFQ52eSAAmQAAmQQAARmDBhAuRIkIsXL2pq3aFDB+WcHDWSdZOPr+VGAiRAAiRAAiRAAkYiQBHESL3BupAACZAACZCAAQlMnTpVETrk+iDq7dtvv0XHjh2Vc+fOnVOfwueff47du3e7pPENCZAACZAACZAACU51vgQAACAASURBVBQ0AYogBd0D/HwSIAESIAESMDiBBQsWKELHTz/95Kxpeno6XnzxRWVdEDlKZP/+/c5zf//9N1566SXnex6QAAmQAAmQAAmQgFEIUAQxSk+wHiRAAiRAAiRgUAKrVq1SRBDHoqiymnPnzlWeBiPX/JAiyI8//uis/bRp0/DHH3843/OABEiABEiABEiABIxCgCKIUXqC9SABEiABEiABgxLYunWrInTMnz9fqeGff/6JGTNmKMdr1qxRzq1YsUJ5f/LkScyaNcugLWG1SIAESIAESIAEgp0ARZBgtwC2nwRIgARIgARyIXDo0CFF6HjjjTeUK+WrnPIitx07dijn5MgQuSUmJkJvkVTlJP8jARIgARIgARIggQImQBGkgDuAH08CJEACJEACRicgnwojp7yMHz8eSUlJ+OKLL5xVPnr0qFMg2bJlC1avXu08xwMSIAESIAESIAESMBoBiiBG6xHWhwRIgARIgAQMRsBqtSIkJASPPfaYshiqunpXrlxRRJBnnnkGfCSumgyPSYAESIAESIAEjEiAIogRe4V1IgESIAESIAGDEShbtixiYmKwa9cuTc3CwsJQsWJFHDhwQHOOCSRAAiRAAiRAAiRgJAIUQYzUG6wLCZAACZAACRiUQK1atZSRIHrVi4yMxOjRo/VOMY0ESIAESIAESIAEDEWAIoihuoOVIQESIAESIAFjEujZsycuXLigW7lOnTrh8uXLuueYSAIkQAIkQAIkQAJGIkARxEi9wbqQAAmQAAmQAAmQAAmQAAmQAAmQAAn4jQBFEL+hZcEkQAIkQAIkQAIkQAIkQAIkQAIkQAJGIkARxEi9wbqQAAmQAAmQAAmQAAmQAAmQAAmQAAn4jQBFEL+hZcEkQAIkQAIkQAIkQAIkQAIkQAIkQAJGIkARxEi9wbqQAAmQAAmQAAmQAAmQAAmQAAmQAAn4jQBFEL+hZcEkQAIkQAIkQAIkQAIkQAIkQAIkQAJGIkARxEi9wbqQAAmQAAmQAAmQAAmQAAmQAAmQAAn4jQBFEL+hZcEkQAIkQAIkQAIkQAIkQAIkQAIkQAJGIkARxEi9wbqQAAmQQIASuHHjBrZu3Yp///03QFvAapMACXhK4Pfff8fp06c9zcbrSYAESIAESKBACVAEKVD8/HASIAESCFwCR44cwfTp0yGEUPbt27cHbmNYcxIgAY8JSPGzffv2yv0/atQo/PDDD0hPT/e4HGYgARIgARIggfwkQBEkP2nzs0iABEgggAnIgGft2rWoXLkyihYtivDwcFgsFiUAGjlyJN577z3uZEAbCDIbePvttxEREaH4gcKFCyMsLAylSpXCU089xVEiAezvWXUSIAESMDMBiiBm7l22jQRIgAR8SECO/Jg6daoS7MjRH1IEcYwCefDBBzF8+HDuZEAbCDIbGDZsmCKMSl8QGhrq9Alt27bFd999B6vV6kMvxKJIgARIgARIIO8EKILknSFLIAESIIGgI3Dt2jWsXLkSjzzyiDPoSU5ODjoObDAJBDMBuQbQY489pviA+Ph4ZRTQsWPHghkJ204CJEACJBAABCiCBEAnsYokQAIkYHQC+/fvx5dffsmFUY3eUawfCfiQwN69e5XRHqmpqT4slUWRAAmQAAmQgH8JUATxL1+WTgIkQAIkQAIkQAIkQAIkQAIkQAIkYBACFEEM0hGsBgmQAAmQAAmQAAmQAAmQAAmQAAmQgH8JUATxL1+WTgIkQAIkQAIkQAIkQAIkQAIkQAIkYBACFEEM0hGsBgmQAAmQAAmQAAmQAAmQAAmQAAmQgH8JUATxL1+WTgIkQAIkQAIkQAIkQAIkQAIkQAIkYBACFEEM0hGsBgmQAAmQAAmQAAmQAAmQAAmQAAmQgH8JUATxL1+WTgIkQAIkQAIkQAIkQAIkQAIkQAIkYBACFEEM0hGsBgmQAAmQAAmQAAmQAAmQAAmQAAmQgH8JUATxL1+WTgIkQAIkQAIkQAIkoCKwatUqzJ07F2vXrsWiRYvw4osvqs7ykARIgARIgAT8S4AiiH/5snQSIAESIAESIAESIAE7gRkzZmDZsmVOHqmpqRg/frzzPQ9IgARIgARIwN8EKIL4mzDLJwESIAESIAESIAESwJkzZ9CpUycNiX379mnSmEACJEACJEAC/iJAEcRfZFkuCZAACZAACZAACQQhgUGDBqFy5co4f/68S+vfeecdvP766y5pfEMCJEACJEAC+U2AIkh+E8/D521dtw4/ffddUOzJR47kgRSzkgAJkAAJkAAJFBSBxx9/HEIIzTSXt956C4sXL3ap1rZt21ze8w0JkAAJkAAJ+JsARRB/E/Zh+Q2EQLsg2BsKgXcnTfIhORZFAiTgDQFRvQGCZfeET7Awke10dyMTfVLByuWff/5RxI6YmBh89tlnTjgpKSkYPnw40tLSlLT/+7//w6lTp5zneUACJEACJEAC+UGAIkh+UPbRZ0gRZKQQuFsI3GPivY0Q6NW4MSY88gj+OHvWR/RYDAmQgKcEgjWAy40TuWgJkYmWiUwJdi5JSUnIKoRI0ePzzz/Hli1bIEURbiRAAiRAAiSQ3wQoguQ38Tx8nhRBBgqBeCHwSBDssr1HDxzIAzFmJQESyAsBZwDXoS9EkOzu8FK4BAkP2e/ubLQVfUq0FUBPCNGnxVQSIAESIAESyB8CFEHyh7NPPsUhgnQWAh2EgHwvp46YeZdtbC1opj4xIBZCAh4ScAlshyRCBMmeGyaXwDZImMi+z2mjrejToa3YuFAI0bcPppIACZAACRQMAUaXBcPdq09ViyDthcAg+8gQOTrErHs/IdBcCHz7+ec48fvvXnFjJhIgAe8IMLDV58bAVsuFtqJlIlNoK5lcKIRksuARCZAACZBAwRKgCFKw/D36dLUIIkeCPGofDdJRCJh9l6Nd5r/5pke8eDEJkEDeCOgGtkuTIIJkz46ebmAbJExk3+tttBU9KtmIIEFsK1IIiY6ORrdu3XDp0iV9aEwlARIgARIgAT8ToAjiZ8C+LF5PBGkiBIbZp8eYWQi5RQj0aNgQj3frhv9dvuxLrCyLBEggGwIMbPXBUATRcqGtaJnIFNqKlsukSZOUx+f26dNHezKHFCmaWK3WHK7gKRIgARIgARJwjwBFEPc4GeKq7ESQh4RAK/vIELNOi3G0SzI4fewY/rE/Xs8QHcNKkIBJCeQU2NZPAoJlz9q92QW2wcJDtjPrRlux3Q+6XByL6DrWj1maFDT3jp6t/Pvvv5g5cya++eabrLhyfP/xxx9j+/btOV7DkyRAAiRAAiTgDgGKIO5QMsg1OYkg3YSAfLSsvKaRyXfZxgfbtDFIr7AaJGBeArkFtokpQLDs6l7OTQQJFiaynY6NtpJ5LziYyFfaij4XNSN3j4sWLYpbbrnF3ct5HQmQAAmQAAlkS4AiSLZojHciNxHkdiEwUggkmnwfLheCvfNO43UQa0QCJiPAwFY/gGNgq+VCW9Eyke6AtqLPxVNXmZGRoUyhKVasmKdZeT0JkAAJkAAJaAhQBNEgMW4CRRCbwEMRxLg2ypqZiwADW/0AjoGtlgttRctEegPaij4XTz3l1q1bERYWhtDQUPzxxx+eZuf1JEACJEACJOBCgCKICw5jv6EIQhHE2BbK2pmNAANb/QCOga2WC21Fy0T6A9qKPhdPfeWECRNgsVgUIWTRokWeZuf1JEACJEACJOBCgCKICw5jv6EIQhHE2BbK2pmNAANb/QCOga2WC21Fy0T6A9qKPhdPfaUQQpkOI1+bNWvmaXZeTwIkQAIkQAIuBCiCuOAw9huKIBRBjG2hrJ3ZCDCw1Q/gGNhqudBWtEykP6Ct6HPxxFeeP39eEUDuuecedOjQQTnmo3I9IchrSYAESIAEshKgCJKViIHfUwShCGJg82TVTEiAga1+AMfAVsuFtqJlIl0CbUWfiyfucsmSJVizZg1GjhyJ6dOnK4/X3bFjhydF8FoSIAESIAEScCFAEcQFh7HfUAShCGJsC2XtzEaAga1+AMfAVsuFtqJlIv0BbUWfiye+8urVq8rlDhFEvrl27ZonRfBaEiABEiABEnAhQBHEBYex31AEoQhibAtl7cxGgIGtfgDHwFbLhbaiZSL9AW1Fn4s3vlItgniTn3lIgARIgARIwEGAIoiDRAC8UgShCBIAZsoqmogAA1v9AI6BrZYLbUXLRLoC2oo+F2/cJEUQb6gxDwmQAAmQgB4BiiB6VAyaRhGEIohBTZPVMikBBrb6ARwDWy0X2oqWiXQLtBV9Lt64TIog3lBjHhIgARIgAT0CFEH0qBg0jSIIRRCDmiarZVICDGz1AzgGtloutBUtE+kWaCv6XLxxmRRBvKHGPCRAAiRAAnoEKILoUTFoGkUQiiAGNU1Wy6QEGNjqB3AMbLVcaCtaJtIt0Fb0uXjjMimCeEONeUiABEiABPQIUATRo2LQNIogFEEMapqslkkJMLDVD+AY2Gq50Fa0TKRboK3oc/HGZVIE8YYa85AACZAACegRoAiiR8WgaRRBKIIY1DRZLZMSYGCrH8AxsNVyoa1omUi3QFvR5+KNy6QI4g015iEBEiABEtAjQBFEj4pB0yiCUAQxqGmyWiYlwMBWP4BjYKvlQlvRMpFugbaiz8Ubl0kRxBtqzEMCJEACJKBHgCKIHhWDplEEoQhiUNNktUxKgIGtfgDHwFbLhbaiZSLdAm1Fn4s3LpMiiDfUmIcESIAESECPAEUQPSoGTaMIQhHEoKbJapmUAANb/QCOga2WC21Fy0S6BdqKPhdvXCZFEG+oMQ8JkAAJkIAeAYogelQMmkYRhCKIQU2T1TIpAQa2+gEcA1stF9qKlol0C7QVfS7euEyKIN5QYx4SIAESIAE9AhRB9KgYNI0iCEUQg5omq2VSAgxs9QM4BrZaLrQVLRPpFmgr+ly8cZkUQbyhxjwkQAIkQAJ6BCiC6FExaBpFEIogBjVNVsukBBjY6gdwDGy1XGgrWibSLdBW9Ll44zIpgnhDjXlIgARIgAT0CFAE0aNi0DSKIBRBDGqarJZJCTCw1Q/gGNhqudBWtEykW6Ct6HPxxmVSBPGGGvOQAAmQAAnoEaAIokfFoGkUQSiCGNQ0WS2TEmBgqx/AMbDVcqGtaJlIt0Bb0efijcukCOINNeYhARIgARLQI0ARRI+KQdMoglAEMahpslomJcDAVj+AY2Cr5UJb0TKRboG2os/FG5dJEcQbasxDAiRAAiSgR4AiiB4Vg6ZRBKEIYlDTZLVMSiAQAtuEnbsxcMN5JKRkBluJfjhWd7HxA9sMPPXdZgz/zQr3WGRg4v4/MeG45wwdXALBVhJPnsGwL/Zi7Ck323kqDRP2XcGzJ9283m53Diby1Xy24hkLtf2puXhzTBHEG2rMQwIkQAIkoEeAIogeFYOmUQShCGJQ02S1TEqgIAPbSatmovUbv2JSLoLG+KndULznMjyby3WJJ5PRb3h3VG5YCyWiO6Djpgw3BQJb0Kfu4oILbNMw+JWn0W1NWi51v4Ied8Wg0Qc3crkuA/+d8RjiKseiVI0GKBtdDZUHLcdoD4J+B5dAsJXEA/NQO+oB9DuaWyCfhgH/bYUyFWsjqkF9lIpugLqTt2J8bjZmKBHE17aiYnZkO+64JQ4lbnsTj3thKw6b8fSVIoinxHg9CZAACZBAdgQogmRHxoDpFEEoghjQLFklExPweWB7Kh2TklXBlCOolOnHXUctTJzWE0W7LcFExzXOVysmH093BvdqEWTy8bQcRoT8hf+u24vRvy1HkwrN0W5jZhnqX6uzO1Z3s69FkITkNEx2ti+TT0JyKia5jFq4jl6dItFg5nVn+531dWGrFkG0bJ15UjLw5JLP0H/LNaW8hD2r0KxaRTT9SKd8nfrJchxbvtlKihWTj7n2s7u24iKCJKdlYZvJPTHFimd+TcEEO/tJm15HldIdcPevrjaayVGd10HE9moeW3G0MRVDnmqHKre1QtEmz2OE3v2ci624EnL/HUUQ91nxShIgARIggZwJUATJmY+hzlIEoQhiKINkZUxPwDeB7V/o85+GqHPfw6hUpy7KVKiEigO/wJPyF+Tk3bi7eytUqNsYUdWqonz7lzBwH5CwZxEax5ZASLEYlKlaC9GPfoPElDSMfG8kqlavinJ1GiKyUS90/i4dUgQp1moAmrW+CZHV4lCi4XD0yylYPbrCGCLIoU/RpE53NP1PG0TVqI4SsS3RYs5JRcSZ/N0MNIhvgqh6DVG2Yj3UGrcZ41KseHr6QyhZLAwRUTVQtlpT3PLxDSQeP4Q+A+5AOTlqoU59xHSehsQUKYJEoWq/wajaQI7wiEPMw8swxkVQcQS1qtdTJ9G5dWnUfuuyVmTJJbD1u62kpGPYi/eiYv1GqFCnFkrXvAd3fnHJI1tRRJByd+Cm+9shurYcEdQMN39wOgfhzMYmYcdM1Ijqim67CkgEMZCtTPruJVS9ZTIGznoYJSiCmP5vABtIAiRAAmYlQBEkgHqWIghFkAAyV1bVBAR8E9heQY8ORVCk3XsYeQxI2PcDWjWogibzriDx1EWM3vGXLQg9dRH9H2yAys8eUt5n/XU/YfNbqBrdDu3XXrUF6L+fxpgkK8ZP7Yrw2AfQZ0e6Ul6/PlUQ+9Te7IN4o4ggcmpG4XKo+dJBTEqxYtyyMYiOewT3HQAS9iZj9CFbwJ2wdw3ia9+GDpvl9J2sI0EyMPK5dijR+hUM/d0WsE/49bRNBOlQFCV7foonk2V5y9E4rjnu2JDz6Jfxy55Chehe6JmTiJRFDHGYud9tRY7O2JFsH51hxTOLhiKyxWsYeRJw11YUEaRwJTR67yQmy/I+fAilmkzBcN3RDBkYOfUx1Lz1VkRVbIjG047kOjXLMTLEwUS+Klw69IWQ+5BE2740CfWToOyOPDm+GsVWju9FhzYt0Wr5VUycRxFE3c88JgESIAESCCwCFEECqL8oglAECSBzZVVNQMB3gW0Z1HnbMbogHUP/2wyRQ7YoQf3IuS+jeY+eqNn2LlSrF43i965U1vfIGtg+8+Y9KNpxAcZlCcKlCJI5bcaK0YntUKb/2sAQQUp1R8/99pEYyTtxe8P6aLUiDYlHDuLe8SPQsFMX1LjtTlSIjMFN8+X6HllFkD/RvX15FVvHqA4pPKmmzZxKRqfW1RG/ODVbLpM2fYi6Vevhptm20Sg5BuWqPnCYuf9tBZi46Uu0f+R+1G3XCdXbNEbxqIG4/6hWBMnOVhQRpGw//OeIY4TH26haeQgePObg5vo6ae8JjPx+Bx6Y3Bvlqg9EPzcXmnUwka8+E0EK3FbS8fhzHRDz8BrlHnyWIoi6m3lMAiRAAiQQYAQoggRQh1EEoQgSQObKqpqAgO8C27KoO90+giMlHcPH3IzygzZh0oqxiKzWC3fN+xFD1u/FoLFtUaLPl7oiyNOvdUbRLosxQRWAy0BdvSaIXMthzAvtUfqBNdkG+4lGGglSuhd620dwJCbvQdvGdXHL8qt4dFgDlO38Bu778lcM37AV7VrGovFcPRHkArreUR71ZjjYOoJ49ZogQOKp0+hyazU0W6QvgkzeuhiNa9ZG/alyVIqjDPdeHWbub1tJPL4FrWvXQt1JKzBwzR4M/+p5VKnwEO7VEUGysxWXNUFSgIRf30W1So+hfzYiiFMIOrkPd94U5cZCszZmDiby1WciSEHbSvIe3NGoLMq16Iya7bqgRuOKCCtZB1X7TM/+XstiS2ou3hxzTRBvqDEPCZCAvwgsWrQIw4cPdyl+x44dGDVqFA4ePOiSzjfGI0ARxHh9km2NKIJQBMnWOHiCBPxAwHeBbRGU6LnU9mjSY3vRvnkc6k2/iAnv9kKxu+bhGRksJZ9Aj87RKOoQQWbdi2J3foCn7YHU5PXPIy62F3pstz/V5dQNTDwa4CJI4Tg0mnVOmf4zacPLqBzdB733XkWvzlGoPfWiElxO3j4fdSMjnSJI3+4VUOv1C/bAMx3Dx7ZAyc7znU90STgqFzV1XwRJ2LEczerURJ2X9+b+hJ0sQa0UCRybv20l8feFqFuuG3rslUJDOka/1QvFy9pFEDdtxX0RJBUTDmdOHUr4v0WoH9MQbVbl9lQeP4ogBW4rNzB2828Y9t1uZX/sxR4oWvcJ3LdBTr/yTDBz2IynrxRBPCXG60mABPxJYMOGDejbt6/zI/7++2+8/PLLWLBggTONB8YlQBHEuH2jqRlFEIogGqNgAgn4kYDvAttyiGnbGTE33YHKNWJRptNMjDgOJOxajmY1o1H25vao0qgl6t3ZFMXtIkjCri/RvFFVlKrsWBj1KgYndEe52AaocvudqNjoLrRblebBSJDruLd/fZStEodCYYVRNK4myt32Eh7TXQ9CG9SpMfvs1/0y8ahxRzziWt2K8hWqo+4rScr6IE99OBjlI2uh0q1tEdOsN2o1jLaLIFY8NfdxxFSsjDKOhVF/346OHWujZO3bUaNNK8Tc9oIHIkgaBgysjpBC5VCqak2UVfa6qP/acY8DW3/bSuKps+h3fz0Ur9Ya1VrGo2KXuxEdaRNB3LUVt0WQ5F9xR4saiIq/EzXb3obI2BqoPnqdTcRzI+A3p6243hOcDqPuZR6TAAkEI4F169bh8ccfxx9//KE0f+fOnZBi7YkTJ4IRR8C1mSJIAHVZoIggzwmBsX7cBwiB+1u2RPKRI4bY/7pyJYCsiFUlAfcJ+CywvSsGjT64jom7D2HElvOuUy6OX8Sojfswen/mL+85/bKccOAkHt94GE8ddu9JHTmV5ck5NTWfiSBRD6DfkesYuzkJT/zmOlVl0t6jGPH9CYxzS6TJwPgd+zFiy1lMzO0JMG4E8d5wyRdbSUnDM1uTMGL7Zd1HCmetd55s5dR1jN22D8PWH8SY3+2jj9xkR1txFUwc/aLm4s0xR4J4Q415SIAE/EVAiiBvvfUWtm3bhuPHj+PSpUvo2rWrvz6O5fqYAEUQHwP1Z3GBIoJMFAKyru2CYJft/Pidd/zZ7SybBAqMgG8DW7mmhX5wFAjp6k7wqQhyNHCZyH5zbLSVzH50MJGvtBV9LmpG7h5TBHGXFK8jARLwFQEpbOhtZ8+eRVJSElauXIn58+djz549uHDhAh599FG9y5lmQAIUQQzYKdlVKZBEkBZCYIWwTV9JNPFrDyEwtHNnvD9lCm78/Xd2Xcd0EghIAr4JbDPw9KadGLUvf0du+FpYUXegTwLbkxcwcu0RjMvnkRv+4kJb0Q/2aSv6XNT3k7vHFEHcJcXrSIAEfEVACIHy5ctrilu6dCn+/fdf7N+/H4MGDVLOyzSuB6JBZdgEiiCG7RptxQJNBHlDCLQUApODYJd9c8k+J1Dbc0whgcAk4JvANjMI8nUAnp/lqXvQJ4FtAI+KUXN3cKGtZNq5g4l8pa3oc1EzcveYIoi7pHgdCZCArwiMGzcOZcuWxcKFC51FyjU/PvvsM8g1QP755x+kpKTg5MmTWLZsGVatWqWkOS/mgWEJUAQxbNdoKxaIIsgYITBICNwqBDqYfG8jxR67GqztPaaQQOARYGCrH8AxsNVyoa1omcg7nraiz8Ubb0gRxBtq5syzcNo0RNcS3MnAZzYQWT/7kPjAgQOIi4tzEULMeWcFV6uy7/Hg4hAQrQ1UEeRuITBNCMw1+T5OCPS7+Wbs+7//w5U//wwIm2IlSSAnAgxs9QM4BrZaLrQVLRN5b9FW9Lnk5HeyO0cRJDsywZfe+6abULGSQLkm3Mkg7zZQobZAvZCcQ2IKIebzMzn3uPnaG9AtClQRRK6bMce+WOo9QsDsu+ynFR99FNC2xsqTgCTAwFY/gGNgq+VCW9Eycd5DHfpCyH1Iom1fmoT6SVB29dQisx/n1atSBMkrQfPkf6BVK5RoJVBfCNQpyZ0MfGMD0p5mvvBCtjcKhZBs0QTkCYogAdRtgS6CyKfFfCIEnjH53lEIDOnUCa+NGQOr1RpAFsaqkoArAQa2DGxzC8wdFkNboa24aysOm/H0lSKIp8TMe70igrQUqFNcoPDLAiVGcyeDvNtAxVsExvTrh63r1uH61au6N5AUQooUKYLw8HDd80wMHAIUQQKnr5THzg4UAp3ta2s8KgSaCIGHhEA3IXC7EBhpgCexyEfkyqfDyIVR5ZogjpEgUgSZIgTaC4FXgmCXolV6enoAWRirSgKuBBjYMrB1N7ClrdBW3LUVVy/j/juKIO6zMvuVDhGkVqRA+fuE8v24SnsB7mTgCxuQ398P7N6d7W00dOhQyKfGcAtsAuzBAOo/M4wEkSKIfFpMdyHQTAi0NvneSAg8N2RIAFkZq0oCmQQY2DKwdTewpa3QVty1lUwP49kRRRDPeJn56qwiSNREgf88exvuGXAT7hnInQx8YAMDbsK7kyeb+TYK+rZRBAkgEzCTCHKHEPhMCPxo8v11ITC6T58AsjJWlQQyCTCwZWDrbmBLW6GtuGsrmR7GsyOKIJ7xMvPVeiLIzXEl0Gtsazwytzt3MsizDfQa0wrtK1c2820U9G2jCBJAJmAmEUQ+LvdbIZBk8v1DIfBk374BZGWsKglkEmBgy8DW3cCWtkJbcddWMj2MZ0cUQTzjZear9USQlvXKY8y+EUjkPxLwAYEn9w5H9wYNzHwbBX3bKIIEkAlQBAk80YQiSADdYKyqhgADWwa27ga2tBXairu2onE0biZQBHETVBBcRhGEUo+/CfhSBFm1alUQ3JWB10SKIAHUZxRBKIIEkLmyqiYgwMCWga27gS1thbbirq146xopgnhLznz5KIL4WwJg+b4SQS5duoTY2Fjz3YQmaBFFkADqRIogFEECyFxZVRMQYGDLwNbdwJa2Qltx11a8dY0UQbwlZ758FEEoUvibgK9EkPnz5ytPkjl+/Lj5bsQAbxFFkADqQIogFEECyFxZVRMQYGDLwNbdwJa2Qltx11a8dY0UQbwlNRMx2gAAIABJREFUZ758FEH8LQGwfF+JIH379lVEkPfff998N2KAt4giSAB1IEUQiiABZK6sqgkIMLBlYOtuYEtboa24ayveukaKIN6SM18+iiAUKfxNwFciSJkyZRQRpG3btua7EQO8RRRBAqgDpQjSSgh0FgLy6SqPCoEmQuAhIdBNCNwuBEYKgcQC3icKgRZC4A0hMEYI9BACc4RAOyEwRQhMttefT4cJIONjVYOSAANbBrbuBra0FdqKu7birTOlCOItOfPlowjibwmA5ftCBElKSlIEECGE8pqammq+mzGAW0QRJIA67+cNG/DOxIm40y4oUAQx/sgQPh0mgG4wVjVbAqJDX4ghibZ9aRLE0iTUT8oM+nILfsxwPischUkWLpIJudBWaCv6viErF0/fUwTxlJh5r6cIQpHC3wR8IYI8/PDDivgRERGhvH7++efmvSkDsGUUQQKs09Z98QXkiJBGHAmCJEERJMDMl9UNUAIUQbQdRxHEFuhmJUNbyUoEoK3o24qWVM4pFEFy5hNMZymC+FsCYPm+EEG6dOmCmTNnIioqCs899xyeeuqpYLpNDd9WiiCG7yL9Cj7WsaMyvYTTYYwthHAkiL79MjXwCHAkiH6fqblwJIiNkZoJRw1l2o2aC20lk4u7RxRB3CVl/usoglCk8DeBvIog//zzDzZt2oRz584pIoi8K9evX2/+mzOAWkgRJIA6S13VZXPm4PkRI7gmiMFHg1AEUVstj81AQAa1DGy1PelgEuzTYdRkaCtqGpnHtJVMFp4cUQTxhJa5r6UI4m8JgOXnVQRx3IFqEcSRxldjEKAIYox+8KoWV//3P2VqTHMujGrYqTEUQbwybWYyMAEGtvqdw8BWy4W2omUiU2gr+lxyS6UIkhuh4DlPEYQihb8JUAQxvz+hCBLAfWy1WrH3l18wddw4tOfTYQwphFAECeAbjFXPkQBHPGjxcIqDlolMoa1oudBWtExyS6EIkhuh4DlPEcTfEgDLpwhifn9CEcQEffzNJ5+gGUUQiiAmsGU2IXAIMLDV9hUDWy0TmUJb0XKhrWiZ5JZCESQ3QsFzniIIRQp/E6AIYn5/QhHERH3cRghlREhfIVCQe28h0EIIvCEExgiBHkJgjv2xvlOEwGQh0EEIfGvw9Tx88fQZjgQx0Q3GpmgImOHRt+62QdP4HBLcLdMM1+WAweWUGdrqbhtcGp7LG3fLNMN1uaDI9TRFkFwRBc0FFEH8LQGwfIog5ncnFEFM1MdfzJuH9xITC3yf+swzFEHsAg9FEBPdYGwKCZAACZBAgRGgCFJg6A33wRRBKFL4mwBFEMPd9j6vEEUQnyNlgVf+/JMiCEUQ3ggkQAIkQAIk4DMCFEF8hjLgC6II4m8JgOVTBAl4N5FrAyiC5IqIF3hKgCKIcK5PwpEgnloPrycBEiABEiABLQGKIFomwZpCEYQihb8JUAQxv3ehCGL+Ps73FlIEoQiS70bHD/QLAVG9AYJl9wRgsDCR7XR3IxN9UuSiz8WbVIog3lAzZx6KIP6WAFg+RRBz+g51qyiCqGnw2CcEKIJQBPGJIbGQAifgDOA69IUIkt0d6AqXIOEh+92djbaiT4m2os/Fm1SKIN5QM2ceiiAUKfxNgCKIOX2HulUUQdQ0eOwTAhRBKIL4xJBYSIETYGCr3wUMbLVcaCtaJjKFtqLPxZtUiiDeUDNnHoog/pYAWD5FEHP6DnWrKIKoafDYJwQoglAE8YkhsZACJ+AS2A5JhAiSPTfwLoFtkDCRfZ/TRlvRp0Nb0efiTSpFEG+omTMPRRCKFP4mQBHEnL5D3SqKIGoaPPYJAYogFEF8YkgspMAJMLDV7wIGtloutBUtE5lCW9Hn4k0qRRBvqJkzD0UQf0sALJ8iiDl9h7pVFEHUNHjsEwIUQSiC+MSQWEiBE9ANbJcmQQTJnl0H6Aa2QcJE9r3eRlvRo5KNCBLktqJPKvdUiiC5MwqWKyiCUKTwNwGKIOb3JhRBzN/H+d5Cf4kgrwqBFSJTYEjy8fFqIfBSljJ3CAH5uU8KgXeEwJ4s53OrAx+Rm+/mxw/0IYGcAtv6SUCw7FmRZieCBAsP2c6sG23Fdj/ocnEsouuYOrU0KWjuHT1bycrI3fcUQdwlZf7rKIL4WwJg+RRBzO9HKIKYv4/zvYX+EkEeEAJSVMhNePD2/MdCoG+W8r8TAs8KgZlCoJsQeCLL+dw+iyJIvpsfP9CHBBjYMrDNTtjJama0FdqKu7aS1XbcfU8RxF1S5r+OIghFCn8ToAhifj9CEcT8fZzvLfS3CLJdCDwkBFbaRZHbhEAbIfCaXaCQosWjQuBOIfCGEHhECHQRArcIgcX2a74XAl3t+R4UAruEgJ4IohY53hIC91EEyXd74gcWHIHcAtvEFCBYdnUvKFxy+HU/WJjIdjo22krmveBgIl9pK/pc1IzcPaYI4i4p819HEcTfEgDLpwhifj9CEcT8fZzvLfSnCPK6ELhDCMwSAj8JgXghsEUI/CIEWgiBH+xCxVC7WDFXCDQRAnJaixQ5pBgihY3u9jLk8XAh8HwOIsinQqC1EKgsBFZRBMl3e+IHFhwBBrb6ARwDWy0X2oqWibxzaSv6XLzxahRBvKFmzjwUQShS+JsARRBz+g51qyiCqGnw2CcE/CWC3C8EIoXAm3YhQo7qiLGLIlIYaSQElgsBOW1GiiRS4JAiiGP0hhRI5KgROeqjlhC43Z5XiidjchBBHKNB5EiTuymC+MRGWEhgEGBgqx/AMbDVcqGtaJnIu5y2os/FGw9IEcQbaubMQxHE3xIAy6cIYk7foW4VRRA1DR77hIC/RBApbsgRG1K0WCIEvrUf/5ZFmFCvHaIngsjr5cgOOZ3GIXDI19ymw0iBpVWWPOr8esdcE8QnJsVCCogAA1v9AI6BrZYLbUXLRN62tBV9Lt64NIog3lAzZx6KIBQp/E2AIog5fYe6VRRB1DR47BMC/hRBpKiwzr6+xyIh8LgQuFUI9LNPddlpHwniWEBVTwSRYsUCIdBUlU++1xNB3hMCnYTAvUKgsRCYThHEJzbCQgKDAANb/QCOga2WC21Fy0Te5bQVfS7eeECKIN5QM2ceiiD+lgBYPkUQc/oOdasogqhpBMjxv//+a+ia+ksE0RtpYfQ0jgQxtKmycrkQYGCrH8AxsNVyoa1omcjbi7aizyUX16N7miKILpagTKQIQpHC3wQogpjftVAECcA+fu6557B+/XrD1pwiSOY0G4oghjVTVswNAgxs9QM4BrZaLrQVLRN5i9FW9Lm44X40l1AE0SAJ2gSKIP6WAFg+RRDzuxeKIAHYx3v27IEQAnXq1MHvv/9uuBZQBKEIYjijZIW8IsDAVj+AY2Cr5UJb0TKRNx1tRZ+LNw6JIog31MyZhyIIRQp/E6AIYk7foW4VRRA1jQA6bt++vSKEREREYPDgwfjjjz8MU3uKIBRBDGOMrEieCDCw1Q/gGNhqudBWtEzkzUdb0efijWOiCOINNXPmoQjibwmA5VMEMafvULeKIoiaRgAdnzt3DoULF1aEEDkqRO4vvPACUlNTC7wVFEEoghS4EbICPiHAwFY/gGNgq+VCW9EykTchbUWfizcOiiKIN9TMmYciCEUKfxOgCGJO36FuFUUQNY0AO548ebIifoSFheHBBx/EnDlzDLFWCEUQiiABdiuxutkQYGCrH8AxsNVyoa1omcjbiraizyUbl5NjMkWQHPEE1UmKIP6WAFg+RRDzuxSKIAHcx9evX1dEkJ49eyIqKgpr1qwxRGsoglAEMYQhshJ5JsDAVj+AY2Cr5UJb0TKRNyBtRZ+LN86JIog31MyZhyIIRQp/E6AIYk7foW4VRRA1jQA8njdvHqZOnYqff/7ZMEKImUSQ14TAA0LgIS/3rkKgbUwMRnTtauh9SOfOSBg8OADvAFbZnwQY2OoHcAxstVxoK1om8t6krehz8cZvUQTxhpo581AE8bcEwPIpgpjTd6hbRRFETSMAj61WKzZu3KjU3ChCiJlEkCFCYGzJklgTF4fVJt4/jIxES4sF1/76C/+kpQXgncAq+4MAA1v9AI6BrZYLbUXLRN6TtBV9Lt74K4og3lAzZx6KIBQp/E2AIog5fYe6VRRB1DRMcGwEIcRMIshQIfBVbCwaCIGbLRbT77Kd706aZII7gU3wBQEGtvoBHANbLRfaipaJvAdpK/pcvPFPFEG8oWbOPBRB/C0BsHyKIOb0HepWUQRR0zDJcUELIWYVQY7XqIHPoqNNvY8oXhxDu3TBZzNn4n+XL5vkjjBeM06ePIl//vnHeBXLUiMGtvoBHANbLRfaipaJvJ1oK/pcsrgat95SBHELU1BcRBGEIoW/CVAEMb8roQhi0j4uSCHErCLIqthYNBYCiaVLm36XI0KO7N9v0rujYJv1wQcfKAsav/766wVbETc+nYGtfgDHwFbLhbaiZSJvMdqKPhc33I/mEoogGiRBm0ARxN8SAMunCGJ+90IRxMR9XFBCiJlFELk+yFvlyuHewoXxUNGipt2bWSzo0bAhJg8aZOI7pGCaNmXKFEUEmThxYsFUwINPZWCrH8AxsNVyoa1omchbjbaiz8UDN+S8lCKIE0XQH1AEoUjhbwIUQczvZiiCmLyPC0IIMbsIMqRYMbxRtizWxsWZep9evjw6hofjzMmTyoKpJr9V8q15M2bMUESQadOm5dtnevtBDGz1AzgGtloutBUtE3nf0Vb0uXjjkyiCeEPNnHkogvhbAmD5FEHM6TvUraIIoqZh0uP8FkLMLoLIdTO+iYtTFku9MywMZt/l1Jj5b75p0rvDf806duwYNm/erPmApUuXKiLIp59+qjn3ww8/4PDhw5r0gkpgYKsfwDGw1XKhrWiZyPuWtqLPxRufllcR5O+//4bcMzIylI9PT0/HtWvXIF/llpaW5vJeXnf9+nWkpqZ6U13m8SMBiiAUKfxNgCKIH29ggxRNEcQgHeHvamzbtg1RUVFYs2aNvz8KwSKCNA8JwYHq1TEnKsrU+0NFimDY3Xdjzquv4vq1a363H7N8QLVq1RSx49FHH1W+WDvaJYUOIQTWr1/vSMKNGzcwYsQIJT02NtaZXtAHDGz1AzgGtloutBUtE3n/0lb0uXjj2/IqgkydOhX9+/dH0aJFFV/bqlUrDBo0CLt371aq8/XXX2PAgAGoWrWqcr5+/frK+U8++cSb6jKPHwlQBPG3BMDyC0IE+emnn3D//fejXbt2aN26NW699VbFZy1atEi5m3777TflfPv27SH9l+P8e++958e7zbxFUwQxb99qWpZfQkgwiSCfRkejZUgIppYrZ/pdjgi5cOaMxq6YoE9g7NixCAsLU75M16lTBzt37lQu3L9/v5K2Z88e5f3evXvRoEEDJS00NBRPPvmkfoEFkMrAVj+AY2Cr5UJb0TKRtyxtRZ+LN+4sryKI/Mx///0XZcuWRZUqVbKtQt++fRV/fPDgwWyvyXrijz/+gAxE3n33Xa/3LVu2ZC2W77MhQBGEIoW/CRSECOIw99GjRys+aO3atY4kl9dXX31VOb9gwQKXdL7xjABFEM94BfzV+SGESBFEBsw9hcAYIdBDCMwRAu2EwBQhMFkIdBAC3wqBJIPvQ4XAV7GxSnvk02HkwqiO6TByJIgUQaaUKQPUr2/6/fbQUIogHnqAEydOQH5xL1KkCCIiIvDWW2/hwoULyh+vs2fPYvr06ShcuDAKFSqEoUOH4ujRox5+gn8vZ2CrH8AxsNVyoa1omci7k7aiz8Ubz+ULEUSO+pAj8eSIj+y2ChUqIC4uLrvTuulHjhxRfPjgwYPh7b5w4ULdspmoJUARxN8SAMsvSBEkPj4exYoVc07Vy3oHdO3aFRaLBVJ85eY9AYog3rML2Jz+FkLSUlPx+YcfYux991EEMZE4QhHE+1v+/PnzkE+DKVWqFDp37qx8Ce/SpYvyR27MmDFISUnxvnA/5mRgqx/AMbDVcqGtaJnIW5O2os/FG7flCxHknXfeUfzvRx99pFuFAwcOKOcfeOAB3fNMNAYBiiAUKfxNoKBEkCtXrkCOCu7UqZPuzWa1WlG6dGk0bNhQ9zwT3SdAEcR9Vqa60t9CiIS16N13lREUHAlijlEiFEHy7gLOnTuHxo0bK1+y5RQYo4ofjpYGQmCbsHM3Bm44j4SUzGAr0Q/HDibylYFtJmsHl0CwFX/YhV6ZDia0lUw7kZzyuvlCBOnZs6fif5OTk3WrM3v2bOX8Bx98oHueicYgQBHE3xIAyy8oEWTVqlWKD3rllVd0b7Zdu3Yp56U/5JY3AhRB8sYvoHP7WwiRK67/ff06OguB/3I6TMBPl6EI4v3tfvXqVbz++uuQw6xbtmyp/AGTi1pFR0dD/qGTyr8Rt4IMbCetmonWb/yKSbkIGuOndkPxnsvwbC7XJSb/gjtujkPJyjVRtmpNlK3WADfPuwG9IFYvTd0/FEEyg1sHl4K0Fb3+Ksg0BxP5SlvR2oqajyfHeRVBHOuBVK9ePduPlSNA5HSZ33//PdtreKLgCVAEoUjhbwIFJYI89dRTig+ST/bU26ZNm6acX7Zsmd5ppnlAgCKIB7DMeKm/hRDJbOozz2DAHXdwTZAAnxpDEcRzDyDFjRdeeAHlypVThjdOnjzZuSbImTNn8NxzzynpJUuWVKbLXLx40fMP8WMOXwe2CclpmKwnVpxKx6TjVhdBYuK0nijabQkmZr1eXpucGVipRZDJx9OyHxFyfBta141H2+/SXT7H3WBZjZmBbSZ/Bxdf24q7/WLE6xxM5CttRWsraj6eHOdVBHGsByJH47355pu6uzfrgcg2yDWeZJmvvfaa1/uGDRs8wRHU11IE8bcEwPILSgSR64GEhIRALnoqnwqTdb/tttu4HoiPvB9FEB+BDORi8kMIST5yRJka04kLowbsiBCKIJ7d5VKtl2uAyF8VK1WqhM2bNysFyCcOyLSkpCTlvUyX52Va8eLFlS/Qnn2S/672SWB76FM0qdMdTf/TBlE1qqNEbEu0mHPSJlYk78bd3VuhQt3GiKpWFeXbv4SB+4CEPYvQOLYEQorFoEzVWoh+9BskHj+EPgPuQLmKtRFVpz5iOk9TxAwpghRrNQDNWt+EyGpxKNFwOPr96iqoKIGyFEHq3IRb5mzDoDWH8czxzODMnUBaTZmBbSY7Bxef2EpWwStA3zuYyFfaitZW1Hw8Oc6rCOJYD+Sll16C/JU16/7pp58qftib9UDk9Jpx48ZBPhXM233p0qWe4AjqaymCUKTwN4GCEEEc64G0adMG8pHdWXc5VUYupM/1QHzj/iiC+IZjwJfiEEKyexxTXht4/do1rF26FGP69cNEPh0mIIUQiiCe3QUxMTHKF+o+ffrg0qVLzsxS9JCCx/fff+9Mk+fldTI9MjLSmV7QBz4JbA/MQ+3C5VDzpYOYlGLFuGVjEB33CO47ACSeuojRO/6yCSKnLqL/gw1Q+dlDynvXkSAZGPlcO5Ro/QqG/m4Lqib8etougnRFeOwD6LMjXSmvX58qiH1qr3a0x/EdaNe2Oap17I06reuiRJWu6Pj1Ve112QTe6r5gYKsNbH1iK9mwd0ekMtI1tJVM+1D3i5qLN8d5FUF69eql+NiTJ0/qfvyHH36onJfrgnAzNgGKIP6WAFh+QYggjvVA5Igyve23335TfJT0hdzyToAiSN4ZmqaErVu3IioqCv4SQiSo2S+9pIwI4SNyA2+xVIognt3q8o+V3pzN5cuXK3/ElixZoilwxYoVkEO2jbL5JLCVIkip7ui53x4YJe/E7Q3ro9WKNCSmXMfIuS+jeY+eqNn2LlSrF43i965U1vdwFUH+RPf25VHn7csa0WL81K6qaTNWjE5shzL912quUwdjiSmpGD6uDYq2nob/ntQP2Fyvd+0RiiCZzBxkfGIrFEFysdtM7lntMxDeO2zF29e8iCByPRA5LdGd9UAOHTrkbRWZL58IUAShSOFvAgUhguS2HohjNJved8t8uvVM9TEUQUzVnXlvTH4IIbKWrYVQRoTMEAJG3nsKga9iYxXhZlVsLMaWLIkRxYvjm7g4NA8JwafR0ZhSpkxAjuyAh2uUUATJ+/0lS5g5c6YigsyYMcM3BfqxFJ8EtlIEKd0Lve0jOBKT96Bt47q4ZXkaJq0Yi8hqvXDXvB8xZP1eDBrbFiX6fKkjglxA1zvKo94M7cgN9ZogiSlWjHmhPUo/sCbXYHLSV08jsurjePiYe4GlGjNFkExmDi4+sRWKILnabSCIHdnV0WEr3r7mRQRx/II6cODAbD8+NjYWcudmfAIUQfwtAbD8ghBB5Hogclq0fLCE3tajRw+uB6IHxss0iiBegjNztvwQQt4aPx7jH3oIEx55xNB7p+rVKYLYxRKKIL65659//nlFBElISPBNgX4sxSeBrTIdJg6NZp1TprlM2vAyKkf3Qe+9wIR3e6HYXfPwjAx+k0+gR+doFHWIILPuRbE7P8DTSmCcjuFjW6Bk5/kYbR+5kXD0uhIwui2CHLuKCc4FVa/hsTEtUPS26Rh9KjOgzy54k+nqjSJIJjMHF5/YCkUQiiAOg9J5zYsI4niiglxsUG+Toz/kdMT7779f7zTTDEaAIghFCn8TyG8RxLEeSMeOHXXvNqvVijJlynA9EF063iVSBPGOm+lz5YcQEggQxz34IEUQiiA+NVX5qFz5ZVsuzmf0zSeBrRRBysSjxh3xiGt1K8pXqI66ryQpj75N2LUczWpGo+zN7VGlUUvUu7MpittFkIRdX6J5o6ooVdm+MOrv29GxY22UrH07arRphZjbXvBIBJn83YuoUrkBKrbphOpNqqNErX64+1ubkJKT+OE4p+4riiAUQRx2ofdKW8m0DzUfNRdvjvMigvTu3Vvxu8ePH9f96FmzZinnuR6ILh7DJVIE8bcEwPLzWwSRi6Dm9N1w586dyvknnnjCcPdjoFaIIkig9lw+1JtCCEARJHPtEo4E8c1NJ+emy4WIpapv9M1nIkjUA+h35DrGbk7CE7+luv7affwiRm3ch9H73Xl0bQbG79iPEVvOYqKbIzjUQVjCkfP47/d7MPyn88qUG/W53I7VfUURJDPIdXDxia1wJIjrvWESHo57y2Er3r56KoLcuHEDP/zwA+bPn68MMQ8PD4dcePCXX35xVmH79u1YuXIlmjVrpgQYr7zyCjZt2oTU1FTnNTwwHgGKIBQp/E0gv0QQ+ZSqzz//HC1atFB80PDhwxWf9L///U+58Xbt2qWsL3fPPfco5x988EHl/IULF4x3YwZYjSiCBFiH5Xd1g10IoQhCESS/7zkjfZ5PAls5EkSKIEczA2dHUBRIr+p+oQiS2ZcOLj6xFZME/Q4m8pW2orUVNR9Pjj0VQc6dO6eswSRFEPn4W7nL6TDy1bHJJ8LMnTsXixcvxmeffYaFCxcqea5du+a4hK8GJEARxN8SAMvPLxFkw4YN+PLLL7FmzRqsW7cOq1evVkSRq1evKnfeTz/9pJyX6fK8vE6KJhRB8u6YKILknaHpSwhmIYQiCEUQ09/gOTTQJ4HtyQsYufYIxnkxcsNIIokaEwNbbWDrE1uhCMKRIOobLcuxpyJIlux8ayICFEEoUvibQH6JICa6LQOuKRRBAq7LCqbCwSqEUAShCFIwd5wxPpWBrTbYlz1DEUTLhbaiZUJbyWQiBc28bhRB8krQPPkpgvhbAmD5FEHM4y+yawlFkOzIMF1DIBiFEIogFEE0N0IQJTCwzQzi1N1OEUTLhbaiZSJthraiz0V9P7l7TBHEXVLmv44iCEUKfxOgCGJ+P0IRxPx97NMWOoSQb7/91qflGrUwiiAUQYxqm/lRLwa2+gEcA1stF9qKlom8R2kr+ly88V8UQbyhZs48FEH8LQGwfIog5vQd6lZRBFHT4LFbBIJJCKEIQhHErZvCpBcxsNUP4BjYarnQVrRMpFugrehz8cZlUgTxhpo581AEoUjhbwIUQczpO9StogiipsFjtwkEixBCEYQiiNs3hQkvZGCrH8AxsNVyoa1omUiXQFvR5+KNu6QI4g01c+ahCOJvCYDlUwQxp+9Qt4oiiJoGjz0iEAxCCEUQiiAe3RQmu5iBrX4Ax8BWy4W2omUi3QFtRZ+LN66SIog31MyZhyIIRQp/E6AIYk7foW4VRRA1DR57TMDsQghFEIogHt8UJsrAwFY/gGNgq+VCW9Eyka6AtqLPxRs3SRHEG2rmzEMRxN8SAMunCGJO36FuFUUQNQ0ee0XAzEIIRRCKIF7dFCbJxMBWP4BjYKvlQlvRMpFugLaiz8UbF0kRxBtq5sxDEYQihb8JUAQxp+9Qt4oiiJoGj70mYFYhhCIIRRCvbwoTZGRgqx/AMbDVcqGtaJlIF0Bb0efijXukCOINNXPmoQjibwmA5VMEMafvULeKIoiaBo/zRMCMQojvRZB62B8XhYXV6wH1MwUG3x3Xw+G4KHyUtfy6NfFTxRi8HVUBC6rUxHUvPvv20FBcOHMmTzbCzIFFgIGtfgDHwFbLhbaiZSLvdtqKPhdvPCFFEG+omTMPRRCKFP4mQBHEnL5D3SqKIGoaPM4zAbMJIb4XQepiQ5miGFG5rt9EkC3limJoJdfyb1QqjwHlY7CsUhwSihfCf2JrweqhEEIRJM+3R8AVwMBWP4BjYKvlQlvRMpE3PG1Fn4s3zpAiiDfU/p+9c4G3oVwf8LjLLbaoKOR+i26SilRUKImKOh1Op9JFqPQ/uUdJ0pFT0v10V6GL6uiGotJFqkOc6EIKKZI7e9u8/983rL3X3jOz12XPzJqZ71nnt86eNZdv5nvmmzfvs96ZFc1tkCBeKwDaR4JEM3bE9woJEk+DaVcIREmEeCpBmhwjD2dVl+cbNJH1dWrIFZUqynkVK8vg2g0ku3kz+fqIanJz9WpyaeWq8kDtw2Vg1mFyU5VK0qliFZk0IWJMAAAgAElEQVRUr4lI82a229lJkPhKk+21q0jranVlDxLElfEe5UZIbO0TOBJbKxfGipWJig2MFXsu6cRNJEg61KK5DRIESeE1ASRINGNHfK+QIPE0mHaNQFREiFcS5LraR8vwSpVkeJ3Gsq/JUdK3QjV5p3EzkabHyO0VKsu/GzeRedXKSpvDjpEdzZvLnrrVpMkhNeTrps1lZ70saVultmyz3a6pFClBmtaXiRXLy6A6SqKkdjsOlSCuXR6haYjE1j6BI7G1cmGsWJmoC52xYs8lnSCIBEmHWjS3QYJ4rQBoHwkSzdgR3yskSDwNpl0lsHDhQqlZs6a89957rrbrZ2PeSJByUrt0Wbm8dmPzlpTsetXl2DLlpVulSnJBpUpy5iGVZGJ9JUEOkesP3jajJEj7anXM6o19jY+QbpWOkDV17bYrQoI0aygvHHqIdD+8Ps8E8XMQhXhfJLb2CRyJrZULY8XKRF36jBV7LumERSRIOtSiuQ0SBEnhNQEkSDRjR3yvkCDxNJh2nUDYRYg3EqSC9D+yllxVobJMPqap5DY8XM6pUFO+bRZfmVHw2SF2EuSXBnbbNbOvBGnWSF6peoicW6OebEmxAiRWMUIliOuXR+AbJLG1T+BIbK1cGCtWJuoCZ6zYc0kn+CFB0qEWzW2QIF4rANpHgkQzdsT3CgkST4NpTwiEWYR4JUHUg1FzGx0lAypWlrvrNZQFNSrJ6ZUOleuqVZXLqtSUBU0TS5D1zZrYbGcvQTbXqixVS5aVMw9Wm/zl8HqSnaIMQYJ4cnmEolGj0yVi9B9z4D1jmRgzlknzZfnJzZh10Z8ufKJMJoW4KCZwYawwVuzjQWEuqX5GgqRKLLrrI0GQFF4TQIJEN37EeoYEiZHgr6cEwipC3Jcg8dUeBaezmzSSHxo2lp0FKkIKrhOryoj/m+528W0kM40E8fQSCXzjSBD7UxTPBQlygFE8E4RZ/riJ58JYyeeS7BQSJFlS0V8PCeK1AqB9JEj04wgSJPrnODA9DKMI8VOCJCMiMrkOEiQwl1JGDiQ+gSOxzT8F8VxIbA9wiWfCWGGsxCrF8kmkN4UESY9bFLdCgiApvCaABIli5CjYJyRIQR588phA2EQIEiS/EgUJ4vHFEZLmVVJLYms9WTEmut8OE0+GsRJPI3+asZLPIpUpJEgqtKK9LhLEawVA+0iQaMcQ1TskSPTPceB6GCYRggRBggTuAsrwAZHY2p8AElsrF8aKlYmaw1ix55JoLhIkESF9liNBkBReE0CCRD+eIEGif44D2cOwiBAkiB4SZNWqVfL222/LTz/9JBs2bAjkNRO0g6LiwXpGuB3GykTNYaxYuTBWrEwSzUGCJCKkz3IkiNcKgPaRINGPJ0iQ6J/jwPYwDCIECRJtCZKTkyPjxo2TefPmmdfJggUL5IorrgjsNRO0A4vd66/D31TY68Aj1sdkucTW1+FvskzUejrwiPUxFS526yJB7KjoOQ8JgqTwmgASJPqxBQkS/XMc6B4GXYQgQaItQa6++mpZtmxZgWtkypQpBT7zwZlALLnR4a8zBesSHXjE+mjtvf2c2Po6/LUnYD9XBx6xPtoTSH4uEiR5VlFfEwnitQKgfSRI1KMIzwSJ/hkOQQ8//vhjqVmzprz33nuBO1okSPglyLZt22TPnj2WsaXkx/nnn2+Zv3XrVss8ZkAAAhCAQGYJIEEyyz9Ie0eCICm8JoAECdIV782xUAniDVdaTZFAUEUIEiT8EuScc84RwzBk1qxZBUblQw89JJMmTSowDwFSAAcfIAABCASGABIkMKci4weCBPFaAdA+EiTjl7nnB4AE8RwxO0iWQBBFSFQkyE8NGsjwQw+VEcV4n1CihAzp3VtGXHlloN/D//Y3+eF//8sbdosXLzYlSMeOHSU7Oztv/n/+8x+LBJk/f37eciZEjPottHmncr7hYqUFEysTNQcu9lzSmYsESYdaNLdBgiApvCaABIlm7IjvFRIkngbTGScQNBESFQmyuG5daV2qlLzcvXvk3yeVKSOfzJlTYCyrB6BefPHF5u0vMRGSm5srQ4cONR+Kqn4dRkkRdesMr3wCJHD5LOKn4BJP48A0TKxM1By42HNJZy4SJB1q0dwGCeK1AqB9JEg0Y0d8r5Ag8TSYDgSBIImQKEmQK+rUkbtOPllaGIYcX7p0pN+qj0qGxL/27t1rESFq+Zo1a2TdunXxqzJ9kEBeAtfpEjE0eSdz8k0umvBQ5z2ZF2PFnhJjxZ5LOnORIOlQi+Y2SBAkhdcEkCDRjB3xvUKCxNNgOjAEgiJCoiZBxp50kjx9zjny7iWXyOxevSL7nt6tm5xUtqy898orsnLp0rxx7SRC8lZgogABEtsCOPI+kNjmocibYKzkoSgwwVgpgKNYH5AgxcIXqY2RIF4rANpHgkQqZNh2Bglii4WZQSAQBBESRQnyYrduZjXINQ0ayKCmTSP9PrlcOZlw000FhrMSIb169ZILLrigwDNCCqzEB5NAgcS2/xgxNHknOv0FEltNmKhzX9SLsWJPh7FizyWduUiQdKhFcxskCJLCawJIkGjGjvheIUHiaTAdOAKZFiFRlSBtypaVRf36yY1NmsjgZs0i++5Rs6ac17Ch3HjhhbLmhx/yxjciJA9FkRO2ie2MZWJo8naCY5vYasJEnXu7F2PFjsrBZ4LEbp2KCTPNx4o9qcRzkSCJGemyBhLEawVA+0iQ6EcTJEj0z3Hoe5hJERJlCfJWr17SoWJFeeviiyN7W0zslp/WJUvKVwsXinpAauylREjXrl3NX46ZU+hBqrF1dP9LYms/ApAgVi6MFSsTNYexYs8lnblIkHSoRXMbJAiSwmsCSJBoxo74XiFB4mkwHVgCMRHid7IadQlyQ+PGckuLFubtMerXY6L8Vg9LbV+xYoExrsaTYRjStGnTAvP5cIBAUYlt82UiurwLjwenxFYXHqqfhV+MlQPXgy0Xm0oQncdKYUbJfkaCJEsq+ushQbxWALSPBIl+HEGCRP8cu9rDffv2ifpp0dg7lcb379+ft53aXn1O5ZUJEaKDBLm1ZUuzEuSV7t0lyu9HzzrLlCCv/Pvf8u3XX+cNvd27d8uGDRvyPjORT4DElsTWKVnPHyUHphgrjJVkx0rhsZPsZyRIsqSivx4SBEnhNQEkSPTjCBIk+ufYtR6uXr1azj33XDnxxBPNb8/VN+hPPPFEUu1/+eWXUrlyZXO7Zs2ame289tprSW0bv5LfIuT/Lr9cJlWvblZKvFmrltxapYrcUKmSzK5dW9qULCkvHnGEjK1WTaR580C/F9etK+onctWvw6gHo6pngqjbYVQliJIgb/bsafZx+HHHSdTfp5QvL1PHFP2Qx/gxp/N0osR2zDoRXd7x48DkUsS3+7owUf2MvRgr+ddCjIn6y1ix5xLPKNlpJEiypKK/HhLEawVA+8WVIOr2a/VWX7LVrFnTvCh37twZ/YszRD1EgoToZAXlUNesWSMdOnQwhcYtt9yS8LDUsxdGjBgh5cqVk+ZKFhTz5acIuW/oUDmrdGltJIgoORDx95QzzkCCJHkNktjaJ3AktlYujBUrE3WZMVbsuSQZggqshgQpgEPrD0gQJIXXBIorQdQFqmLWL7/8YkqQTZs2yfDhw7W+boPWeSRI0M5ICI7nueeek2eeecaUIBdeeGHCI37kkUdk2rRp5voDBw5MuH4yK/gpQtTxqOdJDKhUKfKVIFEXIKp/SJBkrrAD65DY2idwJLZWLowVKxN1FTFW7LkkH4Xy10SC5LPQfQoJ4rUCoH03JMjpp59u5j7Vq1c3/44bN073SzdQ/UeCBOp0hONgrrnmGtm4caMcfvjh0qJFiyIP+vvvv5dnn31WRo8ebQaAV155pcj1U1nopwh5bPx4ueXSS5EgEagSQYIkf5WR2NoncCS2Vi6MFSsTdaUxVuy5JB+F8tdEguSz0H0KCYKk8JqAGxJk+vTpZu6jHh+g3qtWrdL90g1U/5EggTod4TiYHj16mAd62mmnySGHHOL4gFP14NPbb7/dXK5unylRooSocjA3X36KkNkvvGBWhJxQokRknwlCJYibozP8bZHY2idwJLZWLowVKxMVARgr9lzSiY5IkHSoRXMbJIjXCoD23ZAg27Ztk1KlSpkCpFatWtG8GEPcKyRIiE9eJg5d3dsWu6WlX79+5oW9du1a20NRt82sXLlS1K9vqOeBtGrVyna94s70S4Ts3LFD1q5eLX07dJAJ1apF8sGoSJDijsZobU9ia5/AkdhauTBWrExUNGCs2HNJJ1IiQdKhFs1tkCBICq8JuCFB1NXXsmVLM1e6/vrro3kxhrhXSJAQn7xMHLoSGy+//LK56zvvvNO8sBcsWGA5lPXr18vUqVPN+fPmzTPXGzRokGU9t2b4JULU8U76xz+kR7lySJCQ3hrD7TDJX3UktvYJHImtlQtjxcpEXWmMFXsuyUeh/DWRIPksdJ9CgnitAGjfLQmifhhC3Qrz7rvv6n7ZBq7/SJDAnZJgH1DseSDqKF988UXzwv73v/9tOegxY8aYPw2lFowaNcpc79VXX7Ws5+aMmAiZO3eum83atrV961bz1pi+FSpE6idyqQSxPd3aziSxtU/gSGytXBgrViYqcDBW7LmkE1SRIOlQi+Y2PY87TurWMKRRDUMO62NIzeGGnNLsMLll+Q1C+g4BNwi4JUE+/PBDMwfas2dPNC/GEPcKCRLik5eJQ4//NZhFixaZF3bhn3yaNWuWqGWxV/v27c3ngfzxxx+xWZ799UuEqN/+fuHBB2VI795IkJBVhFAJkvzlR2Jrn8CR2Fq5MFasTNSVxlix55J8FMpfEwmSz0L3qZefeELGDxqEBEH5eEbALQmirtXrrrtO90s2kP1HggTytATzoNTzQNQ/QmKvP//805Qgl156aWyWqHkTJ07M+7xr1y4pW7asZ88DydtR3MRHH31k/ia3HxUhLz70kFkRckrJkhLk90klSsgVderI2JNOkhe7dZM2ZcvKW716yQ2NG8utLVvKmz17mv2gEiRuIDF5IIGr30KMTpeI0X/MgfeMZWLMWCbNl+UnN2PWRX86fjiQ2Oaf7xgXJIiViWLDWLHnEhs3qfxFgqRCK/rr/rJqlfnvliaVqARxo/KBNgoScFOC/P7779G/IEPYQyRICE9apg5ZPQ9k5syZBXaflZUlJ554Yt489RvYO3bsyPusRIS6F27w4MF58/yY8EuE5GRny5bNmwP/nj97NhLkYMUKlSDJX4EktvYJHImtlQtjxcpEXWmMFXsuyUeh/DWRIPksmBLZu3ev/PTddzLhppukzvncDlMwhedTcQm4KUG4XoNJAAkSzPMSyKNSzwMpbDNPPvlkqVq1qnm877//vuXBPyNHjjQlyGuvveZ7n/wSIb53LI0dLv7wQyQIEiTlkUNia5/AkdhauTBWrEzUBcdYseeScjASMStRp0yZks6mbBNhAq8++aQ0aI4EKW7Sz/YFCSBBIhw0DnYNCRL9c+xaD+OfBxJr9PLLLzclh7pVZuzYsbHZeX9PO+00354HkrfTuAlEyAEYSJAxErvVh0qQuAskwSSJrX0CR2Jr5cJYsTJRlxdjxZ5LgtBju5hKEFsszDxI4KTalaXT+Y2lx+C2vGFQ7DFwdtdGcnadOlxfESaABInwyXWza0pyDBgwwNJk7Jdf+vTpI5s2bSqwfOfOnebzQFq3bl1gvt8fECEiSBAkSDrXHYmtfQJHYmvlwlixMlHXHGPFnks68QgJkg41fbZ5/dln5ZnJk3nDwLUx8MZzz+lzAWnYUySIhic91S6rX0K54oorRP3WdeHXM888Y1aCPP/884UXyX/+8x9z2aBBgyzL/J6huwhBgiBB0rnmSGztEzgSWysXxoqVibrmGCv2XNKJR0iQdKixDQQgAAEI2BFAgthRYZ5JIDs7W7p06SKNGjWSSpUqSfny5aVjx44yb968PEKfffaZdOvWLe+zmujXr5+cd9555rNC1Ha1atWSrl27yv33319gPb8/6CxCkCBIkHSuNxJb+wSOxNbKhbFiZaKuOcaKPZd04hESJB1qbAMBCEAAAnYEkCB2VJiXR0A9fTv+lZubK/v27YufZZlWlSOFX2q7wm0VXsePz7qKECQIEiSd64vE1j6BI7G1cmGsWJmoa46xYs8lnXiEBEmHGttAAAIQgIAdASSIHRXmRZqAjiIECYIESeeiJrG1T+BIbK1cGCtWJuqaY6zYc0knHiFB0qHGNhCAAAQgYEcACWJHhXmRJxATIfG39kS500gQJEg645vE1j6BI7G1cmGsWJmoa46xYs8lnXiEBEmHGttAAAIQgIAdASSIHRXmaUHgww8/lJo1axZ4xklUO44EQYKkM7ZJbO0TOBJbKxfGipWJuuYYK/Zc0olHSJB0qLENBCAAAQjYEUCC2FFhnjYEdBEhSBAkSDoXNYmtfQJHYmvlwlixMlHXHGPFnks68QgJkg41toEABCAAATsCSBA7KszTioAOIgQJggRJ56ImsbVP4EhsrVwYK1Ym6ppjrNhzSSceIUHSocY2EIAABCBgRwAJYkeFedoRiLoIQYIgQdK5qEls7RM4ElsrF8aKlYm65hgr9lzSiUdIkHSosQ0EIAABCNgRQILYUWGelgSiLEKQIEiQdC5qElv7BI7E1sqFsWJloq45xoo9l3TiERIkHWpsAwEIQAACdgSQIHZUmKctgaiKECRIYgkye/Zsefzxx2XXrl3ajv/CHSextU/gSGytXBgrVibqemKs2HOJxZoJEybIwIEDJTs7OzbL8S8SxBENCyAAAQhAIEUCSJAUgbF69AlEUYQgQRJLkG+++UZq1Kgh+/fvj/4gT7KHJLb2CRyJrZULY8XKRF1mjBV7LrEQ9Oeff0rjxo1jH4v8iwQpEg8LUyDw9ddfy2uvvZbCFqwaNQKffPKJzJkzJykBG7W+058DBJAgjAQI2BCImgjxRIKMGiDPn32RLBuVLxhkjIvTowfK9E49ZGmh9ncMuV4+vOximX7lTZKbxv6mnHGGTFXbFXp99tln0qNHj0Jz9f5IYmufwJHYWrkwVqxMVPRgrNhziUXWN998U66++urYxyL/IkGKxMPCIghs2bJFZsyYIb179xbDMMz3hg0bitiCRVEnsHfvXjn33HPNsXDaaafJI488ImvWrIl6t+lfHAEkSBwMJiEQTyBKIsQTCTKyrwys00bmjHRRfMRLjZF/l/+rd6K8VaD9ofLBeafJ6Db1pGHLS2Rn/PpJTjtJkLvvvlsmT54cPwS0nyaxtU/gSGytXBgrViYqgDBW7LnEgustt9wizz33nPlxx44d8uuvv8YWWf4iQSxImFEEgRUrVsj48ePzpEeZMmXypq+44grp378/b80ZKAFbtWpVc1yULl06b3xceumlMn/+/CJGF4uiQAAJEoWzSB88IxAVEeK1BNl2bTe56dSe8u3wITLnrFbStUFDObdpW5l240iRUdfK1JNPkdtObiE9jj9PXupysgzpcIr0aVJfzm55jnw6bIzIaJvtbCXIAeGyp9/Jctyx7kqQc845R7766itZuXKlzJw5U8477zzZvHmzZ2MrDA2T2NoncCS2Vi6MFSsTdY0zVuy5xOLf8ccfLz///LN89NFH5u0JJ5xwgqhbZOxeSBA7KsxzIrBnzx557733pG7dulKpUiVREqREiRJmonvTTTeZ3/yrb/9568vgnnvuyRMf5cqVE/VWt0X/61//kj/++MNpaDE/IgSQIBE5kXTDOwJRECHeSZCT5IXL2kv3Ju3lnSGjZfMlraVDmytk0+gxsvPaM+SsZt1lw/C+MqB6LRl5zXCRMSNlXpvq0q7jtbJjzHD5qF1t6dNrmP12I+wqQbyRIDk5OVK7dm354YcfZO7cubJt2za58sortX9IKomtfQJHYmvlwlixMlH/VWKs2HNRbJRkbtCggahbEZcuXWrGXZV87Nu3z/Y/6EgQWyzMTJLAqlWr5KGHHspLehcvXpzklqwWRQKbNm2S5s2bm+Nh7Nix8uWXX/JMuCie6CL6hAQpAg6LIBAjEHYR4pUEubFmZamVdaxMv3W0KTg+Pa2m1K3VSC5o3FguaFxP2jbuLEuGqdtmTpJ3zNtaRsq8k+vIDX8dKTJmtGzo1ki6dr1JbLcb7p8E+fjjj00JMnz4cFH3ifI6QIDE1j6BI7G1cmGsWJmoq4ixYs9FsVEPplRJyKBBg0QlJIleSJBEhFieLAFVJfLFF18kuzrrRZDA8uXLta/2jeBpTalLSJCUcLGyzgTCLEK8kiAD65wo/+5xvJzZ7FxZPGy0rD63gZx59oCCDywt8OwQOwlys8N2/kmQO++8U+677z5RTwtv166d5ObmOn4bqdM1QGJrn8CR2Fq5MFasTFSsYKzYc1FsBg8eLM8++6ysW7fOrAhRFSBOt8Ko9ZEgOv3Xh75CAAIQ8JYAEsRbvrQeMQJhFSHeSRD1YNTRsqZ3Gzm7ydnyyeC/ydjGdaRL65PkuuNbymWd/iZ7EkqQISK32W1nJ0FGymfntpIL6lSTqlVqS7dmHWXO8NQezGr3YNSzzjrLLIVUw1XdP7x7926ZPn16xEZv6t0hsbVP4EhsrVwYK1Ym6opjrNhzUWxatWplPg9ETR911FFmKfpLL73kGKiQII5oWAABCEAAAikSQIKkCIzVIRBGEeKJBHH8NZaRsvnmQbL61uEFK0Ic149JjHS3i22f3N/CEkRVfRx99NF594L26tVLvv76a3nrrbe0H+wktvYJHImtlQtjxcpEBRDGij0XJZrVQ1Fjr4EDB5riedGiRbFZlr9IEAsSZkDAQkA90+yqq64yr69jjz1WzjzzTLPqKrbiXXfdJeqLH7XspJNOkn79+smPP/4YWyyTJk2S1q1bm8svvPBCbhvKI8NE1AggQaJ2RumPLwTCJkL8lSDJyQhJKEW8aaewBFEDZu3atXnjRv3j/Pvvv8/7rPMEia19Akdia+XCWLEyUbGDsWLPJZ24igRJhxrb6EpA/fyrYRjy008/WRC88cYb5jIlPOxeTz75pEyYMMFuEfMgEBkCSJDInEo64jeBMIkQJEi+ULGTIH6PnbDsj8TWPoEjsbVyYaxYmajrnLFizyWdGIgESYca2+hKYNiwYaboWLFihQXBggULzGX33nuvZZmacdttt9nOZyYEokQACRKls0lffCcQFhGCBEGCpHNxkNjaJ3AktlYujBUrE3XNMVbsuaQTj5Ag6VBjG10J/POf/zRFx8KFCy0I1LWkqkSGDh1qWaaey8PPB1uwMCOCBJAgETypdMlfAjER8v777/u74xT2hgRBgqQwXPJWJbG1T+BIbK1cGCtWJupCYqzYc8kLMilMIEFSgMWq2hN46qmnTNGhbn2Jf3366afy9NNPm8v69+8fv0h27twpt99+e4F5fIBAVAkgQaJ6ZumXrwSCLkKQIEiQdC4IElv7BI7E1sqFsWJloq45xoo9l3TiERIkHWpsoyuB2HM/1PM9Yq/9+/fLqFGjRP0cdcmSJUU9CD7+papHNmzYED+LaQhElgASJLKnlo75TUDdY1mjRg0JYkUIEgQJks71QGJrn8CR2Fq5MFasTNQ1x1ix55JOPEKCpEONbXQloG6DUbe8xD/344UXXpDly5ebSLKysqRjx455eNasWSNTpkzJ+8wEBKJOAAkS9TNM/3wlEFQRggRBgqRzIZDY2idwJLZWLowVKxN1zTFW7LmkE4+QIOlQYxtdCagHoioJEnvI6Y4dOwr84kujRo3Mn8GN8Rk5cqRkZ2fHPvIXApEngASJ/Cmmg34TCKIIQYIgQdK5Dkhs7RM4ElsrF8aKlYm65hgr9lzSiUdIkHSosY2uBDZu3GhKEPVTueo1efJk2bx5cx6OU045RWrXrm1+/uijj+T111/PW8YEBHQggATR4SzTR98JBE2EIEGQIOlcBCS29gkcia2VC2PFykRdc4wVey7pxCMkSDrU2EZXArm5uVKiRAnp0aOHrF69WuKfDaKYdOvWTcqXL28+H+Qf//iHrpjot8YEkCAan3y67i2BIIkQJAgSJJ3RTmJrn8CR2Fq5MFasTNQ1x1ix55JOPEKCpEONbXQmUK1aNWnfvr3ceeedoqRI/Ktv375mpchDDz0ky5Yti1/ENAS0IIAE0eI008lMEQiKCEGCIEHSuQZIbO0TOBJbKxfGipWJuuYYK/Zc0olHSJB0qLGNzgQaNmwoFStWtH1g/80331zgmSE6c6LvehJAguh53um1jwSCIEKQIEiQdIY8ia19Akdia+XCWLEyUdccY8WeSzrxCAmSDjW20ZlA27Zt5aKLLrJFMG7cOFG/EPPHH3/YLmcmBKJOAAkS9TNM/wJBINMiBAmCBEnnQiCxtU/gSGytXBgrVibqmmOs2HNJJx4hQdKhxjY6E/jrX/8qq1atskXw9NNPy8MPP2y7jJkQ0IEAEkSHs0wfA0EgkyIECYIESeciILG1T+BIbK1cGCtWJuqaY6zYc0klHr399tuyadMmiUmQ7777ThYtWpRKE6wLAQhAAAIQKEAACVIABx8g4C0BJUJq1qwpH3zwgbc7KtQ6EgQJUmhIJPWRxNY+gSOxtXJhrFiZqIuMsWLPJakAdHCl//73v1KqVCm56qqrZOjQoeZzDLZt25ZKE6wLAQhAAAIQKEAACVIABx8g4D2B+fPnS40aNXwVIUqC9KhZU4a1bi0vdusmbcqWlbd69ZIbGjeWW1u2lDd79pQWhiEyJl8WRHV6yhlnyFTVT14JCZDY2idwJLZWLowVKxN1gTFW7LkkDD6FVjAMw5Qfsb+FFvMRAhBIQGD9+vUJ1mAxBPQigATR63zT24AQ8FuELPnsM1NyHF+6NBIECZLyVWB0ukSM/mMOvGcsE2PGMmm+LD+5GbMu+tOFoZlMCnFRTODCWGGs2MeDwjYZy50AACAASURBVFxS+dynT588CTJhwoRUNmVdCEBARPr16wcHCEAgjgASJA4GkxDwk4CdCNm8ebOnhzDm2muld+3aVIJQCZLSOEOCWHEhQQ4kuoXJMFYKExFhrNiPFSsp5zkzZ86UMmXKSNmyZeWbb75xXpElEICAhcDGjRtNifjTTz9ZljEDAroSQILoeubpdyAIFBYh6nfbvXy9O3Om3D14MBIECZLyMKMSxB5ZPBcqQQ4wimdC1VD+uInnwljJ55LM1JYtW8wkrly5csmszjoQgEAcgeeff968fqZOnRo3l0kI6E0ACaL3+af3ASAQL0LU/c7z5s3z/KjU8z/OrlKFZ4J4Tjo6O4hP4Ehs889rPBcS2wNc4pkwVhgrsdvl8kmkN6X++5iVlZXexmwFAY0J9OjRw5QgHTp00JgCXYdAQQJIkII8+ASBjBCIiRD1j7w6dep4fgzLv/xSnpo0SS4+8ki5vlEjHozqOfHo7EAltSS21vMZY6L7M0HiyTBW4mnkTzNW8lmkMnXHHXfI9OnTU9mEdSGgPYF9+/ZJhQoVTAmibinLzs7WngkAIKAIIEEYBxDIIIE///xThgwZYv7HKfbUe/VTgK+99prnR/XZ++/LaRUqmLfG8OswnuOO3A5I9q2nlEoQKxM1h7Fi5cJYsTJJNGf58uXCT+MmosRyCBQk8Omnnxb4N+bbb79dcAU+QUBTAkgQTU883Q4WAVUJUr9+fSldurT5H6vq1avL3r17fTnIWy69VC6tVYufyPWFdnR2QmJrPZcktlYmag5jxcqFsWJlwhwIQMB9AjfccIP570r1UGH1Zdull17q/k5oEQIhJIAECeFJ45CjS+D111+Xww47zPwP1YUXXuhLR9XDUh8YNQoJ4gvtaO0kdq+/Dn9TOXM68Ij1MVkusfV1+JssE7WeDjxifUyFC+tCAALuEBg2bJjs3LlTPvjgA9mzZ4/cdttt7jRMKxAIOQEkSMhPIIcfPQKqAqRXr15SrVo1UU/E9+Ol7hlVD0vtkpUV+bfq51R+HcaVYRVLbnT4mwowHXjE+pgsl9j6OvxNlolaTwcesT6mwoV1IQABdwl88cUXsn//fncbpTUIhJgAEiTEJ49DjzaBrVu3ynfffedbJ1evXCm6vLf88YdvXNkRBCAAAQhAAAIQyCQB9fPSqhKEFwQgcIAAEoSRAAEIQAACEIAABCAAAQhAIKIE3njjDVFVv7wgAIEDBJAgjAQIQAACEIAABCAAAQhAAAIRJbBixQpuh4nouaVb6RFAgqTHja0gAIFiEFi7dq0MHz5cJk6cWIxW2BQCEIAABJIlsHLlSnn00Udlzpw5yW7CehCAQEQIcDtMRE4k3XCNABLENZQ0BAEIpEJg+vTpMnDgwFQ2YV0IQAACEEiTwPbt22XAgAEyderUNFtgMwhAIKwEpk2bxu0wYT15HLcnBJAgnmClUQjkE9i1axcliPk48qZuvPFGefnll/M+MwEBCEAAAt4S6NSpkyxbtszbndA6BCAQOAKqApcXBCCQTwAJks+CKQh4QqBly5aydOlST9oOc6OKy++//252Yd26db79HHCYmXHsEIAABNIlkJ2dLXXq1MmT8rm5uek2xXYQgEDICHA7TMhOGIfrOQEkiOeI2YHuBB577LG8ZF93FrH+//bbb9KiRQvz4wsvvCBPPfWUdOvWLbaYvxCAAAQg4DKBDz/8UHr27GlKEBV3x44dK+PGjXN5LzQHAQgEkYB6HhC/DhPEM8MxZYoAEiRT5NkvBDQmoJ4Hct1118nMmTNl69atZnn2m2++qTERug6BcBJ4/fXX5bXXXgvnwWt21Ep63H///aIEyM6dO+XZZ5+V2bNna0aB7kJATwLq31q8IACBfAJIkHwWTEHAEwKtWrWSb775xpO2w9qoEiAdOnSQf/3rX7J3796wdoPjhoD2BCZNmiT33nuv9hzCAKBjx47SuXNn+fTTT8NwuBwjBCDgIgFuh3ERJk1FggASJBKnkU4EmcDkyZPl119/DfIh+n5sTZs2FXVLjPoGuXfv3ub+//jjD9+Pgx1CAAIQ0IHA7t275aijjhL1oO7+/fvL008/bXY7JydHh+7TRwhoT0DJap4DpP0wAEAcASRIHAwmIQAB7wmsX79emjdvbu7o888/l4suusisBuGXYrxnzx4g4DaBt99+W9566y23m6U9lwm8//775vNAVLPq2QCjRo0SJZ7nzJnj8p5oDgIQCCKB/fv3B/GwOCYIZIwAEiRj6NmxLgTatWsny5cv16W7Cfup7kH/xz/+Ya6n7lEdMGCAPPzww7Jt27aE27ICBCAQLALjx4/n4ZrBOiW2R3PnnXfKI488Yi5Tt8OMGDHCjLs8KNEWFzMhEDkC3A4TuVNKh4pJAAlSTIBsDoFEBNTT99VPwPKCAAQgAAEIZIKAEs7xz19SP0+ubpHhBQEI6EHg9ttv53YYPU41vUySABIkSVCsBgEIQAACEIBAQQLqNou5c+cWnMknCEAAAhCAAAQgEGACSJAAnxwOLRoEOnXqJN9++200OkMvIAABCMQRGDNmjIwePTpuDpMQgAAEIBA0AllZWZKdnR20w+J4IJAxAkiQjKFnx7oQGDZsmPzyyy+6dJd+QgACmhHggXuanXC6CwEIhI7ALbfcwu0woTtrHLCXBJAgXtKlbQhAAAIQgECECXz88cfy0UcfRbiHdA0CEIAABCAAgagRQIJE7YzSn8AR6N69u3z33XeBOy4OCAIQgEBxCXA7THEJsj0EIAAB7wnUrVuX22G8x8weQkQACRKik8WhhpPAoEGDZM2aNeE8eI4aAhCAQBEE9uzZI+rNCwIQgAAEgkvgmmuuKfALUcE9Uo4MAv4QQIL4w5m9QAACEIAABCJHYNGiRaLevCAAAQhAAAIQgEBYCCBBwnKmOM7QErjsssvkhx9+CO3xc+AQgAAEnAhwO4wTGeZDAAIQCA6BFi1aSE5OTnAOiCOBQIYJIEEyfALYffQJXH311bJq1arod5QeQgAC2hHYtm2bbN26Vbt+02EIQAACYSKgvpDbu3dvmA6ZY4WApwSQIJ7ipXEIQAACEIBAdAksWbJE/vvf/0a3g/QMAhCAAAQgAIHIEUCCRO6U0qGgEVAPo6ISJGhnheOBAATcIMDtMG5QpA0IQAAC3hJo164dt8N4i5jWQ0YACRKyE8bhho8AzwQJ3znjiCEAgeQIbNy4UdSbFwQgAAEIBJfA+eefjwQJ7unhyDJAAAmSAejsEgIQgAAEIBAFAitWrJBvv/02Cl2hDxCAAAQgAAEIaEIACaLJiaabmSMwePBgWbNmTeYOgD1DAAIQ8IgAt8N4BJZmIQABCLhIoHPnzlSCuMiTpsJPAAkS/nNIDwJOoHv37vLdd98F/Cg5PAhAAAKpE1i3bp2sXbs29Q3ZAgIQgAAEfCPQsWNHJIhvtNlRGAggQcJwljhGCEAAAhCAQAAJqIc+8+DnAJ4YDgkCEIAABCAAAUcCSBBHNCyAgDsEhg8fLr/88os7jdEKBCAAgQAR4HaYAJ0MDgUCEICAA4GePXvK3r17HZYyGwL6EUCC6HfO6bHPBDp16sSDA31mzu4gAAFvCWRnZ5s7iK8Eic3zds+0DgEIQAACqRI48cQTuR0mVWisH2kCSJBIn146BwEIQAACEHCfwDvvvCPvvfeexJ4JMmfOHHn77bfd3xEtQgACEIAABCAAAZcJIEFcBkpzEChM4K677jIThcLz+QwBCEAgrAS2bdsmhmFI7969zbeaVvN4QQACEIBA8Aj069eP22GCd1o4ogwSQIJkED671oNAu3btZPny5Xp0ll5CAALaEChTpowpQpQAKVWqlDb9pqMQgAAEwkagcePGwi2LYTtrHK+XBJAgXtKlbQhAAAIQgEBECdxzzz2m/ChZsqRMmDAhor2kWxCAAAQgAAEIRI0AEiRqZ5T+BI7A5MmTZcOGDYE7Lg4IAhCAQHEILFu2TFQ1iHp/8803xWmKbSEAAQhAwEMCAwYM4HYYD/nSdPgIIEHCd8444pAROPbYY0kQQnbOOFwIQCA5AupWGPXmBQEIQAACwSVw5JFHcjtMcE8PR5YBAvzLJQPQ2SUEIAABCEAgCgTq168v9erVi0JX6AMEIAABCEAAApoQQIJocqLpZuYIPPbYY/L7779n7gDYMwQgAAGPCLz22mvy6quvetQ6zUIAAhCAgBsEhg4dKrm5uW40RRsQiAQBJEgkTiOdCDKBli1bytKlS4N8iBwbBCAAgbQIbN++nZ/GTYscG0EAAhDwj0ClSpW4HcY/3OwpBASQICE4SRxiuAns2rVL9u3bF+5OcPQQgAAEIAABCEAAAhCAAAQiQAAJEoGTSBeCTWDatGmyadOmYB8kRwcBCEAAAhCAAAQgEEkC48aN43aYSJ5ZOpUuASRIuuTYDgJJEuB2mCRBsRoEIAABCEAAAhCAgOsEypUrJ3v27HG9XRqEQFgJIEHCeuY47tAQ2LhxI7/NHpqzxYFCAAIQgAAEIACBaBFAgETrfNKb4hNAghSfIS1AoEgCs2bNks2bNxe5DgshEHYC8+bNk9mzZ/OGAWMgYmNgyZIlYQ9PHD8EtCdw//33czuM9qMAAPEEkCDxNJiGgAcEuB3GA6g0GTgCpcqWk9rHnSwNz+zi67veqWdKxcMO93WfsT6q/lY9+piM7PuIlidIVv3GGdl3jUbNpWbTYzOy72p1G0it1m0ysu9KNY+U2se39X3fDTqeJ+WrVPV9v2qcq/226vVX1+ON+lZ6586drrdLgxCAgD0Bboex58JcfQkgQfQ99/TcJwI//fQTP0vmE2t2kzkClQ+vJbcsXitj1omv70ELf5Bqder7us9YH3s/8ao0PbdHRvZ9/j2PygmXX5ORfZ8+YKicPXR8Rvbdontv6TX1xYzsu377znLFC+/6vu9RP+VIyVKlfd+vGucX3veUtL6kn+uB5d1335X//Oc/rrdLgxCAgD0BdWs2LwhAIJ8AEiSfBVMQ8ITAnDlzZOvWrZ60TaMQCAoBJIi/8gcJ4i9vJQSQIO5Fm4YNG0qdOnXca5CWIACBIgk8+eSTsm/fviLXYSEEdCKABNHpbNPXjBDgdpiMYGenPhNAgviblCNB/OWNBHE3oBiGIerNCwIQ8IcAt8P4w5m9hIcA/wUKz7niSENKYPny5bJ79+6QHj2HDYHkCCBB/E3KkSD+8kaCJBcHkllr1apVUrp0afO9cuXKZDZhHQhAoJgEVq9eXcwW2BwC0SKABInW+aQ3ASTwySefyPbt2wN4ZBwSBNwjgATxNylHgvjLGwniXqyYOnWqlCxZ0nxPnjzZvYZpCQIQcCQwc+ZMbodxpMMCHQkgQXQ86/TZVwLcDuMrbnaWIQJIEH+TciSIv7yRIO4FlqOPPtq8FUbdDlOzZk33GqYlCEDAkQC3wziiYYGmBJAgmp54uu0fgS+++EJ27Njh3w7ZEwQyQAAJ4m9SjgTxlzcSxJ2gon4aV8mP8847T7p06WJO79q1y53GaQUCEHAksHTpUtm/f7/jchZAQDcCSBDdzjj99Z3AkiVLZOfOnb7vlx1CwE8CSBB/k3IkiL+8kSDuRJO5c+fKM888I3fccYeMHDlSXnjhBXnnnXfcaZxWIAABRwLqOuPXYRzxsEBDAkgQDU86XfaXALfD+MubvWWGABLE36QcCeIvbySIO3Fl27ZtZkMxCaI+xOa5swdagQAE7AhwO4wdFebpTAAJovPZp+++EJg/fz7/yPOFNDvJJAEkiL9JORLEX95IEHejS7wEcbdlWoMABOwILFy4kNth7MAwT1sCSBBtTz0d94vA999/L+o+aF4QiDIBJIi/STkSxF/eSBB3oxcSxF2etAaBRAQ+/vhjJEgiSCzXigASRKvTTWczQYDbYTJBnX36TQAJ4m9SjgTxlzcSxN2IggRxlyetQSARAW6HSUSI5boRQILodsbpr+8EZs+eLVu2bPF9v+wQAn4SQIL4m5QjQfzljQRxN5ogQdzlSWsQSETg3XffpRIkESSWa0UACaLV6aazmSCwfv16ycnJycSu2ScEfCOABPE3KUeC+MsbCeJuKEGCuMuT1iCQiID6pUJ+IjcRJZbrRAAJotPZpq8ZIcDtMBnBzk59JoAE8TcpR4L4yxsJ4m5AQYK4y5PWIJCIALfDJCLEct0IIEF0O+P013cCM2bMkD/++MP3/bJDCPhJAAnib1KOBPGXNxLE3WiCBHGXJ61BIBGBmTNnyr59+xKtxnIIaEMACaLNqaajmSKwdetWyc3NzdTu2S8EfCGABPE3KUeC+MsbCeJuGEGCuMuT1iCQiMCqVasSrcJyCGhFAAmi1emms5kgwO0wmaDOPv0mgATxNylHgvjLGwnibkRBgrjLk9YgkIgAt8MkIsRy3QggQXQ74/TXdwJPPfWUbNy40ff9skMI+EkACeJvUo4E8Zc3EsTdaIIEcZcnrUEgEQH1b1Fuh0lEieU6EUCC6HS26WtGCOzduzcj+2WnEPCTABLE36QcCeIvbySIu9EECeIuT1qDQCICv//+e6JVWA4BrQggQbQ63XQ2EwS4HSYT1Nmn3wSQIP4m5UgQf3kjQdyNKEgQd3nSGgQSEeB2mESEWK4bASSIbmec/vpO4MEHH5TffvvN9/2yQwj4SQAJ4m9SjgTxlzcSxN1oggRxlyetQSARgQceeICH9CeCxHKtCCBBtDrddBYCEICANwSQIP4m5UgQf3kjQdyNG0gQd3nSGgQSEdi9e3eiVVgOAa0IIEG0Ot10NhMETjzxRFm2bFkmds0+IeAbASSIv0k5EsRf3kgQd0MJEsRdnrQGgUQEuB0mESGW60YACaLbGae/vhOYOHGirF+/3vf9skMI+EkACeJvUo4E8Zc3EsTdaIIEcZcnrUEgEYG77rqL22ESQWK5VgSQIFqdbjoLAQhAwBsCSBB/k3IkiL+8kSDuxg0kiLs8aQ0CEIAABFIjgARJjRdrQyBlAh06dJD//e9/KW/HBhAIEwEkiL9JORLEX95IEHejERLEXZ60BoFEBCpWrCjZ2dmJVmM5BLQhgATR5lTT0UwRuP3222Xt2rWZ2j37hYAvBJAg/iblSBB/eSNB3A0jSBB3edIaBBIRGDZsGLfDJILEcq0IIEG0Ot10FgIQgIA3BJAg/iblSBB/eSNB3I0bSBB3edIaBCAAAQikRgAJkhov1oZAygS6dOkiK1euTHk7NoBAmAggQfxNypEg/vJGgrgbjZAg7vKkNQgkInDkkUdyO0wiSCzXigASRKvTTWczQeDWW2+Vn3/+ORO7Zp8Q8I0AEsTfpBwJ4i9vJIi7oQQJ4i5PWoNAIgI33nij7N27N9FqLIeANgSQINqcajoKAQhAwDsCSBB/k3IkiL+8kSDuxg4kiLs8aQ0CEIAABFIjgARJjRdrQyBlAhdffLF8//33KW/HBhAIEwEkiL9JORLEX95IEHejERLEXZ60BoFEBBo3bsztMIkgsVwrAkgQrU43nc0Egeuvv15++umnTOyafULANwJIEH+TciSIv7yRIO6GEiSIuzxpDQKJCPztb3/jdphEkFiuFQEkiFanm876ScDu3ku7eX4eE/uCgFcEkCD+JuVIEH95I0HcjRxIEHd50hoEIAABCKRGAAmSGi/WhkDSBCZNmiRbtmyRfv36yY8//igTJkyQnTt3Jr09K0IgTASQIP4m5UgQf3kjQdyNRkgQd3nSGgQSETjhhBMkJycn0Wosh4A2BJAg2pxqOuo3gUceeUQMw5DLLrtMOnToILVr1/b7ENgfBHwjULpGLWk0b600Xya+vhu+9YOUOaq+r/uM9fGof70qlc/qkZF9H3n7o1K11zUZ2Xf1q4ZKzcHjM7LvKuf1ltoTX8zIviu26yx1Hn3X9303+zpHjFKlfd+vGue1xj0lh3bv53ocQYK4jpQGIVAkgV69enE7TJGEWKgbASSIbmec/vpG4NdffzUliBIh6j1s2DDf9s2OIOA3ASSIv/IHCeIvbyUEkCDuRRUkiHssaQkCEIAABFIngARJnRlbQCBpAg0aNDAFSIkSJWTlypVJb8eKEAgbASSIv0k5EsRf3kgQdyMSEsRdnrQGgUQEzjjjDG6HSQSJ5VoRQIJodbrprN8EbrvtNlOCVK9e3e9dsz8I+EoACeJvUo4E8Zc3EsTdcIIEcZcnrUEgEYFzzjkHCZIIEsu1IoAE0ep001m/CSxcuNCUIFdddZXfu2Z/EPCVABLE36QcCeIvbySIu+EECeIuT1qDAAQgAIHUCCBBUuPF2hBIiUBubq4pQR5//PGUtmNlCISNABLE36QcCeIvbySIuxEJCeIuT1qDQCIC3bp1oxIkESSWa0UACaLV6aazmSCgfiJ3165dmdg1+4SAbwSQIP4m5UgQf3kjQdwNJUgQd3nSGgQSEWjXrh0SJBEklmtFAAmi1emms5kgsHr16kzsln1CwFcCSBB/k3IkiL+8kSDuhhMkiLs8aQ0CEIAABFIjgARJjRdrQwACEICADQEkiL9JORLEX95IEJuLvhizkCDFgMemEEiDQJ8+fWTv3r1pbMkmEIgmASRINM8rvYIABCDgKwEkiL9JORLEX95IEHfDCRLEXZ60BoFEBFq2bMntMIkgsVwrAkgQrU43nYUABCDgDQEkiL9JORLEX95IEHfjBhLEXZ60BgEIQAACqRFAgqTGi7UhAAEIQMCGABLE36QcCeIvbySIzUVfjFlIkGLAY1MIpEHg6quv5naYNLixSXQJIEGie27pGQQgAAHfCCBB/E3KkSD+8kaCuBtKkCDu8qQ1CCQiUK9ePcnOzk60GsshoA0BJIg2p5qOQgACEPCOABLE36QcCeIvbySIu7EDCeIuT1qDAAQgAIHUCCBBUuPF2hCAAAQgYEMACeJvUo4E8Zc3EsTmoi/GLCRIMeCxKQTSIHDzzTdzO0wa3NgkugSQINE9t/QMAhCAgG8EkCD+JuVIEH95I0HcDSVIEHd50hoEEhGoXr06t8MkgsRyrQggQbQ63XQWAhCAgDcEkCD+JuVIEH95I0HcjRtIEHd50hoEIAABCKRGAAmSGi/WhgAEIAABGwJIEH+TciSIv7yRIDYXfTFmIUGKAY9NIQABCECg2ASQIMVGSAMQgAAEIIAE8TcpR4L4yxsJ4m6MQ4K4y5PWIAABCEAgNQJIkNR4sTYEIAABCNgQQIL4m5QjQfzljQSxueiLMQsJUgx4bAoBCEAAAsUmgAQpNkIagAAEIAABJIi/STkSxF/eSBB3YxwSxF2etAYBCEAAAqkRQIKkxou1IQABCEDAhgASxN+kHAniL28kiM1FX4xZSJBiwGNTCEAAAhAoNgEkSLERBqOB/fv3y6ZNm1I6mEWLFsnkyZN5wyDQY+CBBx5IaVyzcmYIIEH8TcqRIP7yRoK4G1eQIO7yTLa1xYsXy//93//xhgFjQKMxsHDhwmRDhFbrIUEicro///xzeeKJJ1Lqzbhx46RGhQoyuG1b3jAI5BgY0KaNGAZhKqULO0MrI0H8TcqRIP7yRoK4G1iQIO7yTLa1p59+Wg6pfoh0uqcTbxgwBjQYA5VrVZYpU6YkGyK0Wo/sIiKnu23btlK6dOmUeqMkyPD27UXGjOENg0COgZxRo6R0yZIpjWtWzgwBJIi/STkSxF/eSBB34woSxF2eybamJEjrvq1lDP+DAAS0INBmQBskiEOARII4gAnb7CpVqpjfmO/duzfpQ0eCIH+CLsCQIElfzhlfEQnib1KOBPGXNxLE3RCDBHGXZ7KtIUHQPxDQiwASxDk6IkGc2YRmycaNG6VUqVJSpkwZWbBgQdLHjQRBgiBBkr5cWDEBASSIv0k5EsRf3kiQBAEgxcVIkBSBubQ6EkSvBJjeQgAJ4hw8kSDObEKzZNq0aeatMOrZCUOGDEn6uJEgSBAkSNKXCysmIIAE8TcpR4L4yxsJkiAApLgYCZIiMJdWR4KQFENALwJIEOfgiQRxZhOaJccff7x5K4ySIKk8RBIJggRBgoTmMg/8gSJB/E3KkSD+8kaCuBuCkCDu8ky2NSSIXgkwvYWAVxLk119/TTbsBHY9JEhgT01yB6Z+GleJjy5dusgFF1xgTq9bty6pjZEgSBAkSFKXCislQQAJ4m9SjgTxlzcSJIkgkMIqSJAUYLm4KhKEpBgCehHwSoL8/e9/dzEyZaYpJEhmuLu2V/Wb7+qncR966CG57rrrZP78+fLSSy8l1T4SBAmCBEnqUmGlJAggQfxNypEg/vJGgiQRBFJYBQmSAiwXV0WC6JUA01sIeCFBtm/fbn7p/sUXX7gYnfxvCgniP3NX97hr1y6zvZgEUR9i8xLtCAlSSIKMGiDPn32RLBtVaL5bP587eqBM79RDlhZqf8eQ6+XDyy6W6VfeJLlu7Ssi7fDrMImu4uAsR4L4m5QjQfzljQRxN9YgQdzlmWxrSBCSYgjoRcALCTJr1ixTgtx5553Jhp5ArocECeRpSf2g4iVIslsjQQrJjpF9ZWCdNjJnZKH5bgmFkX+X/6t3orxVoP2h8sF5p8noNvWkYctLZKdb+4pIO0iQZK/mzK+HBPE3KUeC+MsbCeJujEGCuMsz2daQIHolwPQWAl5IkL59+5oS5IQTTkg29ARyPSRIIE9L6geFBHFBXMRJkG3XdpObTu0p3w4fInPOaiVdGzSUc5u2lWk3jhQZda1MPfkUue3kFtLj+PPkpS4ny5AOp0ifJvXl7JbnyKfDxoiMttnOVoIcOO49/U6W445FghS+PQcJknosyNQWSBB/k3IkiL+8kSDuRhYkiLs8k20NCUJSDAG9CHghQbKyskwJUqpUKdmxY0ey4Sdw6yFBAndK0jsgJIhbEuQkeeGy9tK9SXt5Z8ho2XxJa+nQ5grZNHqM7Lz2DDmrWXfZMLyvDKheS0ZeM1xkzEiZ16a6tOt4rewYM1w+aldbh/F/ewAAIABJREFU+vQaZr/dCLtKECRIYfER/xkJkl48yMRWSBB/k3IkiL+8kSDuRhUkiLs8k20NCaJXAkxvIeC2BFm2bJkpQGK/SPrKK68kG34Ctx4SJHCnJL0DQoK4I0FurFlZamUdK9NvHW0Kjk9Pqyl1azWSCxo3lgsa15O2jTvLkmHqtpmT5B3ztpaRMu/kOnLDX0eKjBktG7o1kq5dbxLb7YYjQeIFRzLTSJD04kEmtkKC+JuUI0H85Y0EcTeqIEHc5Zlsa0gQkmII6EXAbQkybNgwU4JUqVLF/Nu5c+dkw0/g1kOCBO6UpHdASBB3JMjAOifKv3scL2c2O1cWDxstq89tIGeePaDgA0vjbpsxK0EsEuRmh+2QIMmIj/h1kCDpxYNMbGVUqyHGI/PEmLHM3/cDb4lR8yh/9xnr463/EqPNWZnZd//bxTi7V2b23eMqMS4bnJl9n3qeGIMnZmbfrdqJMeJR//f9wtdilCzl/37VOL9hnBhndHc9pCBBXEeaVINIEL0SYHoLAbclyIgRI2Tr1q1StWpV+e233+Tmm29OKvYEcSUkSBDPShrHhARxS4KoB6OOljW928jZTc6WTwb/TcY2riNdWp8k1x3fUi7r9DfZk1CCDBG5zW47OwkyUj47t5VcUKeaVK1SW7o16yhzhrvQFx6MmsZVxCbFIYAE8Vn+IEH8lwJIkOKEiALbIkEK4PDtAxKEpBgCehFwW4Ls3r3bjFdKgmzevFlycnIkNzfXtxjm5o6QIG7SzGBbSBAvxcFI2XzzIFl96/CCFSEJRUO623nZl3C1TSVIBoNKirtGgiBBfKkCohLEX/lDJUiKkTDYqyNB9EqA6S0E3JYgsQgXkyCxz2H8iwQJ41mzOWYkSLiS+/hbPph2PndIEJuLPaCzkCBIECSIR2OA22GKjHqqJPv000+Xpk2byvr16/PW/fPPP+XWW28N7beUeR1xcQIJQlIMAb0IIEGcAygSxJlNqJYgQZwTaSRDeNkgQcIThpAgHiXAseePFP7L7TD+VkQo/twO41pAcvN2mLFjx8rHH38sDRo0kG+++abAMf76669y7733Fpin8wckiF4JML2FABLEOeIjQZzZhGoJEiS8iT6SxvncIUHCE4aQIEgQKkE8GgNUghQZCBNJDvXvoy1bthTZhi4LkSAkxRDQiwASxDm6I0Gc2YRqCRLEOZFGMoSXDRIkPGEICeJRAly4AiT2mUoQKkFiY8HLvyF4Jsjw4cPl999/dwyWP/74ozz//POOy3VagATRKwGmtxBAgjhHeCSIM5tQLUGChDfRR9I4nzskSHjCEBIECUIliEdjgEqQIgPht99+K926dZPs7GzH9R588EHHZTotQIKQFENALwJIEOcIjwRxZhOqJUgQ50QayRBeNkiQ8IQhJIhHCbDTt/xUglAJ4jQ23JwfgkoQFSXVA1DVg1GnTZsm27ZtKxA458yZIzNmzCgwT9cPSBC9EmB6CwEkiHO0R4I4swnVEiRIeBN9JI3zuUOChCcMIUGQIFSCeDQGqARJKhCOGDFCDMOQUqVKycknnyxXXnml9OrVS1q0aCE5OTlJtRH1lZAgJMUQ0IsAEsQ5qiNBnNmEagkSxDmRRjKElw0SJDxhCAniUQLs9K0+lSBUgjiNDTfnh6QSJBYp1a/DXHXVVdKwYUPz12Kuv/562bhxY2yx9n+RIHolwPQWAkgQ57CPBHFmE6olaUuQww4Tad6cNwwCOQZymjWT0gZhKgzBCAmCBKESxKMxQCVIGEJgKI4RCUJSDAG9CCBBnEMz2YUzm1AtQYIgcqIos5Ag4QlDSBCPEmCnb/WpBKESxGlsuDk/ZJUg4YmYmTlSJUGMvobwPwhAQBMCAwyZMmWK6wGnatWqsnnzZtfb9bNBJIiftD3cFxIECYIE8fACo+mEBJAgSBAqQTwaA1SCJIw/rJAcASSIJokvmgsCMQJIEMfgiARxRBOuBUgQJAgSJFzXbNSOFgniUQLs9K0+lSBUgjiNDTfnUwkSqVCNBEGCQEAzAkgQxxiOBHFEE64FSBAkCBIkXNds1I4WCYIEoRLEozFAJUjUwmXG+oME0SwBjlUD8FdfAkgQx3iLBHFEE64FSBAkCBIkXNds1I4WCeJRAuz0rT6VIFSCOI0NN+dTCRKpUI0EQYJAQDMCSBDHGI4EcUQTrgVIECQIEiRc12zUjhYJggShEsSjMUAlSNTCZcb6gwTRLAHWt/6BnscIIEEc4y0SxBFNuBYgQZAgSJBwXbNRO1okiEcJsNO3+lSCUAniNDbcnE8lSKRCNRIECQIBzQggQRxjOBLEEU24FiBBkCBIkHBds1E7WiQIEoRKEI/GAJUgjuHyn//8p3z//feOy3NycuSmm24S9ZeXCBJEswQ4Vg3AX30JIEEcQz8SxBFNuBYgQVyQIM0ayPM1a8myZi601dymjWYNZXrNWrK0UPs7GtaTV448XO49vJa837CpRFFmpNunnGbNpLRBmApDNEKCeJQAO32rTyUIlSBOY8PN+QGvBFm6dKkcd9xx8sMPP1jCpBIfF110kdxzzz2WZbrOQIIgQSCgGQEkiGO4J7twRBOuBUgQG+lgJyKKmte0rgysUE3mNHWhLbv9NKsn/1ehqrxVoP2mMvuwQ2XUkUfJ67UPky7lKsuzjZohQg7yQ4KEJw4hQZAgVIJ4NAaoBCkyEP73v/81RciPP/6Yt97evXulZ8+eMmHChLx5TFAJoln6q2/1Az3PJ4AEcQz9SBBHNOFagARxQVzESZBtxxwhN1WvLd82aSRzahwqXStWlHMrZ8m0Bs1EmtWXqdWy5LZqVaRH1cPlpcOryZDDsqRPpYpydpXD5dMmzUWa2W1nJ0Hij7upvFilnAysSzVIrHIECRKeOIQE8SgBdvpWn0oQKkGcxoab8wNeCRKLkF999ZW0bt1alAiJCZC77747tpi/BwlQCYIGgYBmBJAgjvEfCeKIJlwLkCDxMiHN6YMS5IWjD5PulQ6Tdxo3k81HHSodqtWRTc2ay85jDpOzKh8pG5rUlQFly8vIY5SsaCrzqpWVdjXqy47mTeWjrEOkT+0m9ts1LVqC7K5fUzqVz5K5SqLYVZJoOA8JEp44hARBglAJ4tEYoBIkqUD45ZdfmiLkggsukPHjxye1jW4rIUE0S4Dz6wGY0pUAEsQxzCNBHNGEawESxAVx0LSu3FiutNQqW0WmN1a3pDSTT6uXk7rlK8kFldS7grStVFOWNKkrAw+pJu+Yt7UoCVJBbqijhEgz2XBEJel6RCP77YqQIHsb1pZ+h1SSyfWpAokXQEiQ8MQhJIhHCbDTt/pUglAJ4jQ23JwfkkoQFSlVBch5550ntWrVkjVr1oQnePp4pEgQJAgENCOABHGMsEgQRzThWoAEcUeCDKxQVf5dq6qcWflwWdy0maw+vKKcWbOB5MZXYcTdNnOgEqSwBGlov53tM0GaS26jo6T/IRVlXL0mVIDEc27eXJAg4YlDSBAkCJUgHo0BKkESBsLc3Fzp3bu3jBs3Tj777DPzGSGIECs2JIhmCbCu1Q/0O58AEsQaCA/OQYI4ognXAiSIWxJEPRi1maw5qpqcXbmmfNKwroytdIh0ObSaXFe1ilxWs67sSShBGok0sdnOVoI0kecql5SqZSvI+Wa1SRW5rx4PRo1Vg4RZgtx8882ycOHClALJN998I9dee21K2wRlZSSIRwmw07f6VIJQCeI0NtycH4JKECVALrvsMlOAxOLh559/LscffzwVITEgB/8iQZAgENCMABKkUBTM/4gEyWeR1pT6ffqXX3457/3GG2/I/v37k2rrjz/+kFdeeSVvW9XO9u3bk9q28EpIEBckSKEqhFgirm5z2dyooaxu3LRgRYjj+rFjSXe72Pb8DbMEGTlypFSuXFk+/vjjwper7eclS5ZIjRo15MYbb7RdHvSZSBAkCJUgHo0BKkEcw9++ffvkL3/5SwEBElt50aJFiJAYjIN/kSCaJcD59QBM6UoACVIoCuZ/RILks0hrSn3bMGXKFLnwwgvlkEMOEcMwZNWqVUm11a9fP3P9Y445RiZOnCiPPvooEiShWEAM5MuZ6LMIswRRQWDYsGFSqVIl+fDDD4uMCeonHqtXry4DBgwocr0gL0SCeJQAO32rTyUIlSBOY8PN+QGvBLnllltsBUgsVn7xxRdywgknSHZ2dmyW1n+RIEgQCGhGIAASRMlqVa130UUX5b2feeaZpGKxKiwYPHhw3naqjfvuuy+pbROthARJRCjJ5epb3759+5pS47333ku41cyZM82ER0mTBx98MOH6iVagEiT6QkAn+RHra9gliLpulQipWLGizJ8/3/YyVj/tmJWVFWoBojqGBEGCUAni0RigEsQ2dqqZqqI20SuZdRK1EZXlSBDNEmBdqx/odz6BAEgQFT+3bdsmv/76q7Rp00ZKlCgh559/flJhVcWsRo0amfn1O++8I1u2bJGcnJyktk20EhIkEaEkl/fs2dO8rUVJjYcffrjIrTZt2iSTJ082rZhaf9myZUWun8xCJAgSJCYOovQ3ChJEXb9KhFSoUEHef//9Apez+klHJUBuuOGGAvPD+AEJ4lEC7PStPpUgVII4jQ035we8EiSMsTKTx4wEQYJAQDMCAZEgKu799ttv0r9/f/MXvJo1a5YwFK5du1ZUfqu+SGzcuHHC9VNdAQmSKjGb9Xft2iWXX365qJJ2JTWGDBlis1b+rDvvvFN2794tRx55pPkMgPwl6U8hQZAgUZIfsb5ERYKoKzsmQubNm2de6IsXL5Zq1apFQoCoDiFBkCBUgng0BqgESf8fR2xZgAASRLMEOL8egCldCQRIgkyfPl2mTZsm7du3l3Llyom6Taao19ixY83byVVufc011xS1alrLkCBpYSu40dy5c83nguzYscOUID169Ci4Qtynd999VxYsWCArVqww17344ovjlqY/iQRBgsTEQZT+RkmCqKtbiRD17CBVCVa1atXICBDVNySIRwmw07f6VIJQCeI0NtycTyVI+v8wC+CWSBAkCAQ0IxAgCaKqntetWydXXnmlmQP//PPPjlFS/XCIKi646667zHVfeOEFx3XTXYAESZdc3HbqeSDqpy3V64gjjpCWLVvGLc2fVJJEnUz1euSRR8yT6sbzQFR7SBAkSJTkR6wvUZMg6lqNPTuoKFlqBomQ/R8SBAlCJYhHY4BKkJBFw+AeLhJEswRY1+oH+p1PIEASRP2IiHrFxEbhW8RjkVM9x0l9WahenTt3NvPl9evXxxa79hcJ4gJK9TyQ2M/innbaaea9/3bN3nPPPeYDXdSy3r17myd1+fLldqumPA8JggSJiYMo/Y2aBFm4cKH5s7nqwVCqIiSZhyinHAwytAESxKME2OlbfSpBqARxGhtuzqcSJKmImpuba34Zpr65TPftxwNckSBIEAhoRiAgEiT2PBAVUNVtMeoWl8cff9w2vipJoh4boR6A6tXzQNSOkSC2+JOfGXseSGyL2M/eqnKf+Ndnn30ms2bNypulKkZq1qyZ97m4E0gQJEiU5EesL1GSIJ988okpQNRPOqpX7NaYqIgQJAgShEoQj8YAlSDF/SeS59svWrRImjdvLk2aNEn7PXz4cM+PEwmiWQKcXw/AlK4EAiJBZsyYYT4PRAU59Uw8JUFuu+02S8ybM2dO3q8pqi8O1XrXXnutZT03ZiBBiklRPeTwgQceyGtFPfRUnbAPP/wwb54yWaNHj877/O2335rrXHLJJXnzijuRrgS5Rv06DW8YBHQMfG0YUsoIf5j69NNPpUqVKhITILHrXf2jNyoVIUaFymL85RYx+o/x991nkBiVq/m7z1gfO/cWo17TzOy7/fliND0hM/s+7nQx2pydmX3XbyHGWb0ys+/a9cXoeoX/+756lBglSvq/XzXOz7hQjMatYyHLtb933HGHqFuJeflLwJQgHQwxZvCGAWNAizFwrmE+t9LtSKOea7d58+akmx0wYID5PBC1gfqZW5UrF34uZvxjI9R648aNM9d78cUXk95PKiuGP7tIpbcerDtq1ChZunRpXsvqRKkT++STT+bNU5Ik/l4mJSzUOlOnTs1bp7gTSBBkThRlVhQkiKoCsxMgsWteJQLly5cP/a0xSBCf5Q8SxH8pgASJha1i/3VTgqh/OD/11FPmzy8W+8Ai3gAShMRfi8QfyZcvOgMiQQo/B++www6T4447rkDEnThxovz555958zp16mTmy7/++mvePDcnkCDFpBn/PBDVlCqJVIJjxIgRZsv/+9//RP1HJ/516aWXmuuoZW69kCBIECSIW1eTe+18/vnncuihh1oqQArvQclUVRGiygDD+kKCIEF8qQKiEsRf+ROCShBVgat+brFbt24Fwqf6omnMmDGiKvF4HSCABEGCIEE0GwMBkCC///679O/fv0AYPuWUU8xbxGMz1b+XX3311dhH83kgFSpUMG8vzJvp8gQSpBhA1UNbLr/88gItKIOlJIh68Kl6WKoqd489NDW24uGHHy7q7eYLCYIEQYK4eUUVvy0lRJMRILE9qVvmwixCkCBIECSIR2OA22FiYdL276RJk2TBggXy7rvvWparf389+uij5j3oloUuzsjOzhb1j3j17Kd031592xnfTSSIZgkwFRH5FRG6sgiABJk5c6Y8//zz8aFIrrjiCjNfVg9MVY+NUF8Gxr8+/vhjc/l1110XP9vVaSRIMXCqn/aJfx5IrKmsrCw58cQT5YknnpCVK1fGZpt/VfWHkiSqGsTNFxIECYIEcfOKKn5bxx57rNx8880pNXT77bfL0UcfndI2QVkZCeJRAhx7/kjhv9wO429FhOLP7TCuhRs3b4dRtxy+9NJLBY5t7dq18tZbb8nq1atF/QrflClTCix3+8PXX38tp556qrRt2zbt99ixY90+LEt7SBAkCJUgmo2BAEiQG2+8UVRMjn+pf++qfFg9/FTF58I/KBJ7Hkjh2B7fRnGnkSDFIKiqPNRPoRV+qZ+/VD/pY/cfXSUr1ElXf918IUGQIEgQN6+o4re1c+fOtBpJd7u0dubiRkgQJAiVIB6NASpBEkYq9Rw29c2heq1Zs0YqVapk/ltL/XurWbNm4keVRcKDDMAKSBDNEmBdqx/od34FTAAkyEUXXWSJfs8995wZo1UurZ7pVPgVex7Ihg0bCi9y7TMSJA2U6qm26oSVLVtWHnvsMVFlkPGvyy67TFq1aiV79+7Nm71v3z7zP8Lt2rUzT7r6hqLwbTJ5K6cxgQRBgiBB0rhw2MQ1AkgQjxLgwhUgsc9UglAJEhsLXv4N2DNBunfvbv5conoIffwD51UgU+XW6pf5rr/+evOLJvWPZ/Xg+rCKZdeCc1xDSBAkCJUgmo2BDEuQr776Svr06RMXhQ5Mqmc1KUl9xhlnWPJhlVer54Eoge3lCwmSIt358+fL+eefb97O8pe//EXUg1G7dOkiu3btymtJ/Yf4yy+/zPusboHp2rWrua56hoiSJMqKqe1UGacbLyQIEgQJ4saVRBvpEkCCIEGoBPFoDFAJkheW1K3GLVq0ML+EUv+Abty4sfnAvWnTppnl1Pfff79ccskleeszUZAAEkSzBJiKiPyKCF1ZZEiCvPnmm6IeWq1+HVHdHTFhwgTzuUmxiLRp0ybzgdYrVqyIzTKf7aRilPrpXBXfGzZsKI8//ri88cYbeeu4OYEEcZNmBttCgiBBkCAZvADZtSBBPEqAnb7lpxKEShCnseHm/IBVgqhfgFFVtOqLp7lz54r6ifHTTjtNypQpY/6juXbt2ubPLqpKkcL3oBOmxfy1QqMDIoBqCMaANmMgQxLk9ddfF/VA1NmzZ5sSQz3bY/HixQXCsHqYdPxL/UKiWk9t+/bbb8usWbPMz6oNL15IEC+oZqBNJIg7EmSCYcgsw5227KTEPw1DXi3U/lvqJ5UNQ4YYhrxcaJldGzrN+9owpJRBmMpASEl5l0gQJAiVIB6NASpB8uLR999/nzcdP6FueXnvvffMX+RTtx3HpEijRo3M22PUA1J5IUG0SXx1rXqg39bKlwxJkDDEW7KLMJylJI4RCeKOuLjcMORxD0XElYYhDxdqX32eaBgy2TCkOSJE4iUPEiSJiz8gqyBBPEqAnb7VpxKEShCnseHm/IBVgiQb7nbs2CHvvPOODB06VJQUefnll5PdNNLrcTsMFRCIIM3GABLEMaYjQRzRhGsBEsRdCfK5YchfDUPeOChF2huGnGYYco9hyH8NQ5Qsucww5CLDkJcMQ/oZhnQxDGlrGDLtoORQMiV+O5Xc20mQ+KT/Ao8lTPy+wjCNBAlPHEKCIEGoBPFoDFAJEp5AGPAjRYJolgBTGWGtjNCNCRLEMSojQRzRhGsBEsQ9CaKqMjoahjyifr/aMOREw5CPDUO+MAw52TDkPcOQuoYhLx6UHf82DGltGLLIMOTZgzLEbrv5RUiQfxiGtDQMOdMwZEmhSpEwyAqvjhEJEp44hATxKAF2+lafShAqQZzGhpvzQ1oJEp7I6e+RIkGQIFSCaDYGkCCOQRYJ4ogmXAuQIO5IEFXdUcMwRD27QyX2qqrjyINSRImRYw9WfhxvGPJVnATpc3BaiQ5V/WG33StFSBC1L5Xwd43bt1diIUztIkHCE4eQIEgQKkE8GgNUgoQnEAb8SJEgmiXAulU90F9r5QsSxDEqI0Ec0YRrARLEHQmibnO542DFx3TDkHcPTsdXZyj5cUICCWK3nZIPiW6Hud4wZCiVIHnPBUGChCcOIUE8SoCdvtWnEoRKEKex4eZ8KkHCE4STOFIkCBKEShDNxgASxDEyIkEc0YRrARLEPQminuUx5+DzPZ43DBlgGHK6YcilB291+SwJCaKER+HtlDyxkyBXGYb0NAzpflC4fIAEQYKEK/yYR4sEQYJQCeLRGKASJIQRMZiHjATRLAGmMsJaGaEbEySIYzBGgjiiCdcCJIg7EsTpVhH1jA9V3RFfEeK0bvz8ZLdT0kW947dl+sAtQvxEbjhiERLEowTY6Vt9KkGoBHEaG27OpxIkHAE4yaNEgiBBqATRbAwgQRyjIxLEEU24FiBBEAhRlCbcDhOeOIQEQYJQCeLRGKASJDyBMOBHigTRLAHWreqB/lorX5AgjlEZCeKIJlwLkCBIECRIuK7ZqB0tEsSjBNjpW30qQagEcRobbs6nEiRSoRoJggShEkSzMYAEcYzhSBBHNOFagARBgiBBwnXNRu1okSBIECpBPBoDVII4hsvZs2fLzp07HZerBTNnzpTc3Nwi19FlIRJEswSYyghrZYRuTJAgjuEdCeKIJlwLkCBIECRIuK7ZqB0tEsSjBNjpW30qQagEcRobbs4PeCXIiy++KJ06dXIUIRMmTJCLLrpI9u/fH7WQm1Z/kCBIECpBNBsDSBDHWIkEcUQTrgVIECQIEiRc12zUjhYJggShEsSjMUAlSJHh8rnnnjNFyK5duwqsN3HiROnRo4fk5OQUmK/zBySIZgmwblUP9Nda+YIEcQz5SBBHNOFagARBgiBBwnXNRu1okSAeJcBO3+pTCUIliNPYcHN+wCtBYnH0mWeekc6dO0tMhNx7771y4YUXIkBigA7+RYIgQagE0WwMIEEKRcH8j0iQfBahnkKCIEGQIKG+hEN/8EgQJAiVIB6NASpBkoqPTz31lJxzzjkyfvx46d69OwLEhhoSRLMEmMoIa2WEbkyQIDaR8MAsJIgjmnAtQIIgQZAg4bpmo3a0SBCPEmCnb/WpBKESxGlsuDk/JJUgsXjau3dvycrKkm3btsVm8TeOABIECUIliGZjAAkSFwELTiJBCvII7ad0JUh7w5AxvGEQ0DEwyjCkpEGYCkNgQoIgQagE8WgMUAmSVAj817/+ZT4E9eGHH5auXbvKnj17ktpOp5VMCVLXEOMS3jBgDGgxBhoYMmXKFNfDXNWqVWXz5s2ut+tng2QXftL2cF9IEGROFGUWEsTDoOFy00gQjxJgp2/1qQShEsRpbLg5PySVIA888ECBh6A+8cQTiBCbGI8EIfHXIvFH8uWLTiSITSQ8MAsJ4ogmXAuQIEgQJEi4rtmoHS0SBAlCJYhHY4BKkCLD5dSpUwsIkNjKiJAYify/SBAkCBJEszGABMkPgIWmkCCFgIT1IxIECYIECevVG43jRoJ4lAA7fatPJQiVIE5jw835Aa8Eefzxx4v8FZiYCMnNzY1GoC1mL5AgmiXAVETkV0ToygIJ4hg1kSCOaMK1AAmCBEGChOuajdrRIkGQIFSCeDQGqARxDJcLFiyQ7Oxsx+Vqwfvvvy/79u0rch1dFiJBkCBUgmg2BpAgjuEdCeKIJlwLkCBIECRIuK7ZqB0tEsSjBNjpW30qQagEcRobbs4PeCVI1OKo1/1BgmiWAOta/UC/8ytgkCCOYRUJ4ogmXAuQIEgQJEi4rtmoHS0SBAlCJYhHY4BKkKiFy4z1BwmCBKESRLMxgARxjLdIEEc04VqABEGCIEHCdc1G7WiRIB4lwE7f6lMJQiWI09hwcz6VIJEK1UgQzRJgKiLyKyJ0ZYEEcYzhSBBHNOFagARBgiBBwnXNRu1okSBIECpBPBoDVIJELVxmrD9IECQIlSCajQEkiGO8RYI4ognXAiQIEgQJEq5rNmpHiwTxKAF2+lafShAqQZzGhpvzqQSJVKhGgmiWAOta/UC/8ytgkCCOMRwJ4ogmXAuQIEgQJEi4rtmoHS0SBAlCJYhHY4BKkKiFy4z1BwmCBKESRLMx4LIE+fHHH834VbVqVdm8ebOsWbNGwvoT5EiQjP2nyN0dI0GQIEgQd68pWkuNABLEowTY6Vt9KkGoBHEaG27OpxIktUAY8LWRIJolwFRE5FdE6MrCZQly/fXXy6JFi0RJkK+//louvfTSgEc958NDgjizCdUSJAgSBAkSqks2cgdrlC0vxunni9ESa0xbAAAgAElEQVTpEn/fp3YR45CK/u4z1sdWp4pRo1Zm9t30RDFqHZOZfddrKkaDlpnZ9+FHi9GybWb2nXW4GMe393/fZ/USo0QJ//erxnnzNmIcWdf1eHXHHXfIyJEjXWt31apVof020jUISTSEBEGCUAmi2RhwWYJMnjxZDMOQChUqmH+RIEkEXlbxlgASBAmCBPH2GqP1ogkgQXyWP0gQ/6UAEqToIJDCUjclyNSpU6VEiRJy3XXXFTiCBx54QKZMmSJbtmwpMF/nD0gQzRJgXasf6Hd+BYzLEuS3334z5YcSIer9+eefhzakUgkS2lNX8MCRIEgQJEjBa4JP/hJAgiBBfKkCohLEX/kTgkqQiRMnyt133y3qb+GX+gf7kCFDZP369YUXafkZCYIEoRJEszHgsgRRgbNRo0amAKlYsaLs27cvtLEUCRLaU3fgwL/66iv5+eefJSZBduzYIXPnzk2qV+PGjZP2BvIgivIgKn0aZRhS0iBMJXVBZ3glJAgSBAni0Rjgdpgio9vrr79u3psev9L+/ftF/XtIvXbt2iWqKoSXCBJEswSYioj8ighdWXggQYYNG2ZKkK5du4Y6rJJdhPr0iVnmeeihh8qYMWPkqquukjp16shnn32WVK+QIAigoMsSJEhSl3IgVkKCeJQAx54/Uvgvt8P4WxGh+HM7jGuxxs3bYZTwGDVqlGzYsME8vu3bt8txxx1n/iP96KOPliZNmoj6wogXEoQqCCSQdmPAAwnyySefmPH10UcfDXVYRYKE+vQdOPjYfVklS5Y0B2WypUlIECQIEiQCASAgXUCCIEGoBPFoDFAJkhfllDyZNm2arF27Nm+emlA/0XjnnXfKL7/8ImPHjpW//vWvMmPGDHnwwQflm2++KbCuzh+oBEECaCcBdK0AifXbAwmi8kyVexaOw2GLrUiQsJ0xm+MdP368ORjVgOzevbvNGvazkCBIECSI/bXB3NQJIEE8SoALV4DEPlMJQiVIbCx4+TdgzwRp1apV3r93GjRoIH//+9/lmWeekZ9++klURYgSIb169ZK9e/emHsQ02AIJggRBgmg2BjyQICpUql+JCfsLCRL2MygiS5YskXLlykmZMmXk+eefT7pHSBAkCBIk6cuFFRMQQIIgQagE8WgMUAmSF306d+4sf/75p3z00UeiqkLOPPNMKV++vClG6tatK506dZKzzz5b1qxZk7cNE/kEkCCaJcCxagD+6vtsEI8kSE5OTn5gCekUEiSkJ67wYSsJoipBNm7cWHiR42ckCBIECeJ4ebAgRQJIEI8SYKdv+akEoRLEaWy4OT9glSCzZ8+2RKY9e/bIBx98ILfffrt06NBBypYta/57qF69enLllVfKiy++KLt377Zsp+MMJAgShEoQzcaARxIkCvETCRKFsygiWVlZ5n/0U+kOEgQJggRJ5Yph3aIIIEGQIFSCeDQGqAQpKvRYlqlfg1G/kjdixAg59dRTzSpZ9Qt6vHgwKgJAMwFABYwYSBDH0I8EcUQTrgXPPfec3HrrrSkdNBIECYIESemSYeUiCCBBPEqAnb7VpxKEShCnseHm/IBVghQRghwXKSminhfCCwmCBEGCaDcGkCCOoR8J4ogmXAu2bt0qixcvTumglQQ50jCkJ28YBHQM9DCMlCucUroIWNk1AkgQJAiVIB6NASpBXItTujdk3g5zqCHGGbxhwBjQYgxkGTJlyhTdQ59t/5Egtlj0mDlr1ixpYRjSkjcMAjwGjjUIU2GISEgQjxJgp2/1qQShEsRpbLg5PwKVIGGIn34d4zvvvCNGliFGDd4wYAxoMQayDHn11Vf9CjGh2g/ZRahOFwcLAQhAIJgEkCBIECpBPBoDVIIEM+hxVBCAAAQgEFoCSJDQnjoOHAIQgEBwCCBBPEqAnb7VpxKEShCnseHmfCpBghNkORIIQAACEHCNABLENZQ0BAEIQEBfAkgQJAiVIB6NASpB9A2s9BwCEIAABDwhgATxBCuNQgACENCLABLEowTY6Vt9KkGoBHEaG27OpxJEr0BObyEAAQhoQgAJosmJppsQgAAEvCSABEGCUAni0RigEsTL0EXbEIAABCCgIQEkiIYnnS5DAAIQcJsAEsSjBNjpW30qQagEcRobbs6nEsTtUEl7EIAABCAQAAJIkACcBA4BAhCAQNgJIEGQIFSCeDQGqAQJe3jk+CEAAQhAIGAEkCABOyFBOZydO3fKli1bgnI4HEdECeTm5spvv/0W0d7p1S0kiEcJsNO3+lSCUAniNDbcnE8liF6BnN5CAAIQ0IQAEkSTE51MN1esWCHjx48XwzCkb9++ohJUXhDwmsCDDz4oJUqUkMsvv1wWLlzIuPMauEftI0GQIFSCeDQGqATxKGrRLAQgAAEI6EoACaLrmRcRVe0xYcIE6dy5s1StWlXKlCljCpAKFSrI3Llz5YMPPuANA1/GQNeuXc2xV6pUKSlfvryccsopMmDAAKpEQhSfkCAeJcBO3+pTCUIliNPYcHM+lSAhisIcKgQgAAEIJEsACZIsqYitt337drnrrrvMxFNVfqhv4tVf9W7durWcccYZvGHg2xho165d3viLH4sDBw6U1atXR+zqi2Z3kCBIECpBPBoDVIJEM2jSKwhAAAIQyBgBJEjG0Adnx+qZDM8++6ycf/75eYnoJ598EpwD5EgiTUCNv5iAa9u2rdx3332ibs3iFS4CSBCPEmCnb/WpBKESxGlsuDmfSpBwBWKOFgIQgAAEkiKABEkKkz4rqeeAfPTRR3LvvffKpk2b9Ok4Pc0IATXeHnroIXn99dfN27MychDs1BUCSBAkCJUgHo0BKkFciVE0AgEIQAACEIgRQILESPAXAhCAAATSJoAE8SgBdvpWn0oQKkGcxoab86kESTsmhm3DDRs2mFXB6gHlvCAAgeAR2Ldvnzz55JMyZ84cyc7ODt4BhuyIkCAhO2EcLgQgAIEgEkCCIEGoBPFoDFAJEsSQF/pjUgmVuvV52LBhUqtWLfO21L///e+h7xcdgECUCcTfQt6xY0d55JFHZM2aNVHusmd9Q4J4hpaGIQABCOhDAAniUQLs9K0+lSBUgjiNDTfnUwkSuSA+a9YsUc/fij2LK/Yw8ho1apjPhlPPh+MNA8ZAcMeA+lXP2PVbsmTJvOkhQ4bId999F7mY5VWHkCBekaVdCEAAAhoRQIIgQagE8WgMUAmiUST1vqs5OTkyY8YMOf3000WJjzJlyuQlUepb5TfeeIM3DBgDAR4Dffv2Na9ZJUBKly4tTZo0kR49eiBAUgyfSJAUgbE6BCAAAQhYCSBBPEqAnb7VpxKEShCnseHmfCpBrMEuYnN++eUXefzxx82kqnXr1rJ27dqI9ZDuQCA6BKZPn25eq6eeeqrMnj1bdu3aFZ3O+dwTJIjPwNkdBCAAgSgSQIIgQagE8WgMUAkSxZAZyD6pKhGeLxDIU8NBQUDUc3xWrVoFCZcIIEFcAkkzEIAABHQmgATxKAF2+lafShAqQZzGhpvzqQTROazTdwhAAAKRJYAEieyppWMQgAAE/COABEGCUAni0RigEsS/QMaeIAABCEBACwJIEC1Oc7g7+eWXX8qgQYOkT58+8s9//jPjndmwYYOoJzBfccUVcs0112T8eDgACASBABLEowTY6Vt9KkGoBHEaG27OpxIkCOGVY4AABCAAAZcJIEFcBkpz7hPYunWrLFmyRMqVKyeTJk1yfwcptpidnS0rVqyQVq1aycUXX5zi1qwOgWgSQIIgQagE8WgMUAkSzaBJryAAAQhAIGMEkCAZQ8+OUyHw/fffm09DXrx4cSqbebbu/v37JSsrS6ZMmeLZPmgYAmEiYJQqLUadxmLUb+Hv++hGYpQu4+8+Y308/GgxKlTOzL4PO1KMytUys++qh4lRrWZm9l2xihg1j8rMvg+pKMYRdf3f9zHNzf/++X5tqXFeo5YYlaq6HoruuOMOGTlypOvt0iAEIAABCEAgGQJIkGQosU7GCTz22GNSpcr/t3ce4FEU/R/PXRpSQq8BQUWKBYQIqKCICC+KVAXBSpWiL6Ci0gwIKlWKBAkEEghCpIfOK6EFJLQXkJ4/oYSXhCIJGIjJmTu//2f2bjd3yV24u+Rqvvs8kL2d2Z2Zz8zOzn73N78JglardXleRAZOnDghDUpPnTrlFvlhJkjA1QQogjhZ/KEI4nwxgiJIkXUzFEGKDCUvRAIkQAIkYAcBiiB2QOMpzifQu3dvvP7663YlfObMGWzdurXAc4XfkZ07dxYYxzhw1qxZqFSpEoRFiK3b/fv3MX/+/AJPu3XrFqKjowuMw0AScCcCFEEogjjFUoGWIM4Vf2gJ4k7dLPNCAiRAAiRQRAQoghQRSF7GsQSqV6+OqVOnKomcPXsW06dPR0xMjHLM0o7wKfLSSy9h3bp1ZqMcPnwYTZo0wZUrV8yGmzvYpUsXdO/eXQn6448/MGfOHOnfg6xVhHAiHKqOHj1aOd945+bNm2jevLlNoow4/969ewgLC8O0adMwe/ZsZGdnG1+W+yTgUAIUQSiCUARxUBvgdBiH9l28OAmQAAmQQPEjQBGk+NW5x5VYOCH18fHBwYMHpbwLK4rly5cjNjZWssYQgsiDNlkIWbNmjUnUQ4cOSQJIcnKyyfGCfuh0OpQvX14SPEQ8YUHy7bffQuTjsccew+LFiws6XQoTQsiAAQPw1VdfmcQVK880a9YMu3btMjn+oB9LlizB888/j2PHjklRjx8/biLSPOh8hpNAYQlQBHHQC7DsfyTvX06Hca5FhODP6TCF7SaU8zkdRkHBHRIgARIgARcQoAjiAuhM0jYCQvQoVaoUcnJyEBUVhSNHjkgXEJYULVq0QEZGhlUXFPGERciqVauk+AkJCTYLIOJEITQIUUb4BYmPj8eKFSuk6wlLk9q1a0NMv7Fmk4WQkSNHStGvX7+OZ599Frt377bmdCWOEISqVauG27dvK8eaNm0qCUTKAe6QgIMJUAShCEJLEAe1AVqCOLj34uVJgARIgASKGwGKIMWtxj2wvD179sTLL7+MBQsW4LfffitUCWQhJDQ0VBJArl69avP1xDK9YmUYIXrIAojNFzGcIAshgwcPRkhICPbs2WPTpVJTUxEQEJBv6eCNGzfCXVbSsalAjOyxBCiCOOgFOK8FiPybliC0BJHbgiP/0ieIx/bJzDgJkAAJkIBlAhRBLLNhiJsQqFKlCurWrStN7xBWD2I6SmG27du3Q61WK9NZbL1Wp06dUKNGDbRt2xbCQapwdFqYTQgxYuWbt99+2+bLjB07VrJKEWIINxJwJQGKIBRBaAnioDZASxBXdm1MmwRIgARIwAsJUATxwkr1piKdPn1aeskXvjvEdI833ngDr7zyil2rsgguBw4ckCwuhP+OVq1aWeVY1ZinEGDKli0rOSAVjkfFlJzg4GAIx6j2bCkpKZJFiphWI5ylfvrppzZdpnHjxqhXr55N5zAyCTiCAEUQB70AW/rKT0sQWoJYahtFeZyWII7oLnlNEiABEiABFxOgCOLiCmDyBROYO3cuSpcuLfkDETH/85//SKLItWvXpBN/+eWXgi9gFCoLIEJ4EJtwliqEEFumtIgpJsIfyO+//y5dQ6zIIn7LfkbWr1+PB60OI2dJ5EP47ti/f790SEyN+eijjzBixAg5ygP/Pv744+jVq9cD4zECCTiaAEUQiiC0BHFQG6AliKO7L16fBEiABEigmBGgCFLMKtzTiiuWoe3QoYOS7aVLl0qiiLDI+PvvvzFp0iQlrKCdvAKIHFf4CHnxxRel1WbkYwX9nTFjBipWrKhMyblw4YIkgojVWMQ2YcKEgk5XwoQAInyAyAKIHCCEkEGDBmH48OHyoQL/9unTBz169MgXR7ARYoq4HjcScAYBiiAOegG29FWfliC0BLHUNoryOC1BnNF9Mo1iQEBYD4vp02J8Jjbh7F/81mg00m/xAU18WBO/xdhNhP/111/IzMx0Kh2RD5Evkb7Ih8iPyJe8ifyLcBFPhItyGYeLeCLfWVlZUriIL+JwIwF3I0ARxN1qhPlRCIjOVQgOwhGpvP33v/+Vpp8IEWTatGkQIsSDNjGlRggOsgVI3viyELJp06a8Qfl+d+zYEW+99ZZyXDwIqlevDrGMb1xcHFauXKmEWdoR55gTQOT4otzCUapw3vqgLSkpSVqRRqQvNvGw+fXXXzFq1CjcuXPnQacznASKjABFEIogtARxUBugJUiR9VO8EAm4ioCwGP7www+l1fyEBXGDBg3Qv39/bN68WcqSWHFQ/H7mmWekj2vC95z40CXGus7cxDj7gw8+kJzui3w+/fTT6Nu3ryJ0iLFu79694efnJ+WzefPmGDJkiIkV9MyZM1GrVi0pXIx3xSqP3EjA3QhQBHG3GmF+FAJCDBAWEXmdfm7duhWTJ0+W/HsokQvYESLHg3x2CKX9xo0bBVxFHyQ69rwr1Aj/IhMnTsTq1asfeL6IIAScK1euFBhXlP3y5csFxpEDBZ+pU6dKfkoEF64KI5PhX2cSoAjioBdgS1/1aQlCSxBLbaMoj9MSxJndKNMqBgSE9bFwzp+Wlma2tN9++60kHljzUc3sBYro4KuvvirlI+8YXL58/fr14evrq1iyyMflv2IRAlumd8vn8S8JOIsARRBnkWY6JEACJODFBCiCUAShJYiD2gAtQby452TRihMBMU0kMDBQ8gdnqdzt2rWDSqXCrVu3LEVxyvGePXtKIohsaZw3UWEBIixFhHWzuU0IIPJUH3PhPEYCriZAEcTVNcD0SYAESMALCFAEcdALsKWv+rQEoSWIpbZRlMdpCeIFvTOL4C4Edu7cKQkHn332mdksCT8cYjGAJ5980my4Mw+KKS5C5Mhr/SzyIKbuBAUFSeHmLJuFxbY8zceZeWZaJGALAYogttBiXBIgARIgAbMEKIJQBKEliIPaAC1BzPY5PEgCnkbg66+/loQDSz7oDh48KIV//PHHNhXtyy+/RHh4eIHniIUEbPEvMm7cOCkvGzZsyHddIeII/yZCJBE+RIw3IeRwGowxEe67KwGKIO5aM8wXCZAACXgQAYogDnoBtvRVn5YgtASx1DaK8jgtQTyoF2ZW3Z2A8Aci/Gj8+eefZrMqRAohLFjrY06+iJhmI6bRzJs3Tz5k8lesXCic+guBwtpt1qxZUl4iIyNNTlm7di3i4+MxcuRIKVw44zfeRB6ErzxuJODuBCiCuHsNMX8kQAIk4AEEKIJQBKEliIPaAC1BPKAHZBZJoGACsj+QypUrS6seipUP8/5r0qSJJCzY4w9EFkLmzJljkpHx48fbLICIC0RHR0t5MbYeEUvditUHxSYc8QvBZsWKFUp6t2/fhhBcuJGAJxCgCOIJtcQ8kgAJkICbE6AI4qAXYEtf9WkJQksQS22jKI/TEsTNe15mz1MI7Nq1SxIN+vXrBzHtJe8/4XsjICAATzzxhN1FysrKQvv27SFWMhRbaGioXQKIOHfLli1Sfr/66islP7Nnz8bVq1el3wsWLJDC586dq4SL9O7cuaP85g4JuDMBiiDuXDvMGwmQAAl4CAGKIBRBaAnioDZASxAP6QWZTRKwTEAIBMJyQogL5rZDhw5J4UOHDjUXbPUxWQgRS9zaOgXGOBHZP8mAAQOkw2Kp3BkzZihR1qxZI+VXWJqI7dSpU1i4cKESzh0ScHcCFEHcvYaYPxIgARLwAAIUQRz0Amzpqz4tQWgJYqltFOVxWoJ4QO/LLHoCgZdeeqlAfyBTpkyRRIVVq1YVujhffPEFxLQbMWXF3u3ChQtSfrp27SpdQog4YsqNvO3evVsK/+STT6RDn376KbRarRzMvyTg9gQogrh9FTGDJEACJOD+BCiCUAShJYiD2gAtQdy/A2QOSaAAAsI6IzAwECEhIRZjdejQQRIV7PEHYnzR0aNH45133sH9+/elqTHTp083DrZ6Pz09XcqPcOZ65MgR5BVnTp48KYX37t0bsbGxEMv/ciMBTyJAEcSTaot5JQESIAE3JUARxEEvwJa+6tMShJYgltpGUR6nJYib9rjMlicRkP2BCGsJc5tYtaV06dKF8gcirisEkHfffVexyJCnxhhPYzGXvrlj//zzj2S50rBhQ8UZqnG8lJQUSQRp3bo1hOUJNxLwNAIUQTytxphfEiABEnBDAhRBKILQEsRBbYCWIG7Y4zFLJGA9AeE3Q/gDERYT5raEhAQpfMiQIeaCrTo2ZswYEwFEPkkWQuyxCKlUqZIkhBw7dky+nPJXXFeUqUSJErh48aJynDsk4CkEKIJ4Sk0xnyRAAiTgxgQogjjoBdjSV31agtASxFLbKMrjtARx416XWXNnAsKS4sCBA5LwUadOHUkwmD9/Pvbv3w+dTidl/ezZs4iLi0OXLl2k8IEDB2Lfvn1IS0uzqWhC4HjvvfeU6+Y9WRZCFi9enDeowN/169eH7BjVXMSSJUvCePUYc3F4jATclQBFEHetGeaLBEiABDyIAEUQiiC0BHFQG6AliAf1hMwqCegJ/P333/jpp58ghIfly5djxYoVWLJkiXRMFkHWrl2LiIgILFu2TAqPjo5GeHg4rly5YhPG5ORkiwKIfKHs7GyIKSy2bB9++CFu3rxp8RThNDUjI8NiOANIwJ0JUARx59ph3kiABEjAQwhQBHHQC7Clr/q0BKEliKW2UZTHaQniIT0ws0kCJEACJGALAYogttBiXBIgARIgAbMEKIJQBKEliIPagBdZghw/flxaZnPixIkYN24chJm+OX8DZjsZHiQBEiABEiCBIiJAEaSIQPIyJEACJFCcCVAEcdALsKWv+rQEoSWIpbZRlMeL2BLk/PnzaNGiBb7++mtpxYmWLVvi1KlTxbnrZNlJgARIgARcQIAiiAugM0kSIAES8DYCFEEogtASxEFtwIssQUS/J1aUCAgIwEMPPSTte1tfyPKQAAmQAAm4PwGKIO5fR8whCZAACbg9AYogDnoBtvRVn5YgtASx1DaK8ngRW4KIjkw4WxRCiPjXu3dvt+/bmEESIAESIAHvI0ARxPvqlCUiARIgAacToAhCEYSWIA5qA15mCbJp0ybJEkRYg6xbt87pfRUTJAESIAESIAGKIGwDJEACJEAChSZAEcRBL8CWvurTEoSWIJbaRlEed4AlSGZmpmIJwuU1C9318gIkQAIkQAJ2EKAIYgc0nkICJEACJGBKgCIIRRBagjioDXiZJYjoOeTpMKa9CH+RAAmQAAmQgHMIUARxDmemQgIkQAJeTYAiiINegC191aclCC1BLLWNojzuAEsQ0REOHz4cgwcP9uo+kYUjARIgARJwXwIUQdy3bpgzEiABEvAYAj4+KviUKQ+f8pWd+y+oAnzUauemKZexVBB8/ANck3bJ0vAJKOGatEs8BJ8SpVyTtn8gfEqVcV3apcs6P+1ylfSWE3K7c+Zf0cZKly3yfujcuXM4efJkkV+XFyQBEiABEiABawhQBLGGEuOQAAmQAAkUSGDGjBkIDQ3lPzJgG/CyNrB+/foC730GkgAJkAAJkICnEaAI4mk1xvySAAmQAAmQAAmQAAmQAAmQAAmQAAnYRYAiiF3YeBIJkAAJkAAJkAAJkAAJkAAJkAAJkICnEaAI4mk1xvySAAmQAAmQAAmQAAmQAAmQAAmQAAnYRYAiiF3YeBIJkAAJkAAJkAAJkAAJkAAJkAAJkICnEaAI4mk1xvySAAmQAAmQAAmQAAmQAAmQAAmQAAnYRYAiiF3YeBIJkAAJkAAJkAAJkAAJkAAJkAAJkICnEaAI4mk1xvySAAmQAAmQAAmQAAmQAAmQAAmQAAnYRYAiiF3YeBIJkAAJkAAJkAAJkAAJkAAJkAAJkICnEaAI4mk1xvySAAmQAAmQAAmQAAmQAAmQAAmQAAnYRYAiiF3YeBIJkAAJkAAJkAAJkAAJkAAJkAAJkICnEaAI4mk1xvySAAmQAAl4CQGdl5SDxSABEiABEiABEiABzyFAEcRz6oo5JQESIAEvJpCGVdEbnFK+O4d/wfzFS7Bw2R6kaHVI+20yftiQ5YS0dUjdGYmwiPmYvyAcYWGRWDRrDjZc1Do+be1V7PslGtHR0YheOg+jv5qI8K/nYIsziq05ge07riLn1i4s/CEC0csWYVbYZlx2QrEdD5YpkAAJkAAJkAAJeBoBiiCeVmPMLwmQAAl4AYGckz9j6qwl+pdy8WIePR+fjI9xQsnuYMXcSKTqAO21OIQv2osb16Mwf2WmE9JOx8/zonEbWdg2bQYSNAAyNyI88pLj09Zexq8Lw7BifwpytElYHL4ZN7bGYqczRJCs7Zi34BTuxUUg8qxe+cjcOB+LnSH+OJ4sUyABEiABEiABEvAwAhRBPKzCmF0SIAES8AoCOVewefYiHLgrl+YWloSvlH848G8OzqyYgSVH0yAmo+Rc2oJ5P36O6b84QwTJwe8rfsbh7Nzi5ZxahPm/3ss94NA9HW4fi0XU4h8xctomOEP/kIqj2Y/w8T9iyU+TELFPFP4+DoaHY48zkDuUJy9OAiRAAiRAAiTgiQQognhirTHPJEACJOCFBDQaYRrhjE2D9PRc4SE7aS/2X3LN3IyctNu462zXILoMpKZmSCKQM2jnT+M+0tKogOTnwiMkQAIkQAIkQALOIEARxBmUmQYJkAAJkAAJkAAJkAAJkAAJkAAJkIDLCVAEcXkVMAMkQAIkQAIkQAIkQAIkQAIkQAIkQALOIEARxBmUmQYJkAAJkAAJkAAJkAAJkAAJkAAJkIDLCVAEcXkVMAMkQAIkQAIkQAIkQAIkQAIkQAIkQALOIEARxBmUmQYJkAAJkMADCGTj7KnEB8RxUHD2WZxKzHHQxR9wWRemnX32FFxXbNel/YAaYTAJkAAJkAAJkICXE6AI4uUVzOKRAAmQgPsSuIeDy2YifGk0oqPDMeybX5yX1U0jZF0AACAASURBVHsHsWxmOJZGRyM6fBi+ccoSuYbiuTDteweXYWb4UkRHRyN82DdwbrFdl7bzGhZTIgESIAESIAEScHcCFEHcvYaYPxIgARLwVgI5x7EoIh7ZhvLpdM5bKzbn+CJExCspw4lJw3Vp5+D4ogjkFlvnxGVyXZm2t95ALBcJkAAJkAAJkIA9BCiC2EON55AACZAACRSKgDblAFYvi8L3QwcidIGwBFmIUdNjC3VN607WIuXAaiyL+h5DB4ZigbAEWTgK02MzrTu9ULFcmLY2BQdWL0PU90MxMHSBZAmycNR0OKfYLky7UPXFk0mABEiABEiABLyRAEUQb6xVlokESIAE3JxAzqmd2J1ibPlxH4f2H3NCrnNwaudumCZ9CPuPabw77ZxT2Lk7xcTy4/6h/XBOsV2YthNqlUmQAAmQAAmQAAl4FgGKIJ5VX8wtCZAACXgRAR0yUpNw7Y4WyL6OlFvGooiDi6nLQGrSNeiTToEzk4YL09ZlpCLp2h1okY3rKbdMRBEHE4cr03Z02Xh9EiABEiABEiABzyFAEcRz6oo5JQESIAEvI5CGNRPHYcOlbEB7DksjdjivfGlrMHHcBuiTXoqIHfeLRdppayZi3IZLyIYW55ZGwLnFdl3azqtcpkQCJEACJEACJODuBCiCuHsNMX8kQAIk4K0ENEcQsXA/9BNRsrBlwWKnlVRzJAIL9xumwGRtwYLFF4pB2hociViI3GIvwOILWieV25VpO6mITIYESIAESIAESMAjCFAE8YhqYiZJgARIwBsJZGDvghlYf+YmbpyIwbTIw84rZMZeLJixHmdu3sCJmGmIPCyvFOOELLgw7Yy9CzBj/RncvHECMdMi4dxiuy5tJ9QqkyABEiABEiABEvAQAhRBPKSimE0SIAES8EoCujs4vzsWG/ZeQIaTC6i7cx67Yzdg7wVnpwy4Lm0d7pzfjdgNe+H8YrsybSc3LiZHAiRAAiRAAiTgtgQogrht1TBjJEACJEACJEACJEACJEACJEACJEACRUmAIkhR0uS1SIAESIAEbCBwD78fO48ccUbOaSxdvMeGcwsZ9d7vOHZeShk5p5di8Z6sQl7QhtNdmPa9349BX+wcnF66GM4ttuvStqF2GJUESIAESIAESMDLCVAE8fIKZvFIgARIwG0J6JIRGb4emVIGhWPUSKdlVZccifD1+pQhHKNGXiwGaeuQHBmO3GIvQORFZzlGdWXaTqtaJkQCJEACJEACJOABBCiCeEAlMYskQAIk4HUEdOk4sTEMgweMRGR0NKKXhmPWimNOKaYu/QQ2hg3GgJGRiI6OxtLwWVhxzDmOUV2Xtg7pJzYibPAAjIyMRnT0UoTPWgHnFNuVaTulSTEREiABEiABEiABDyJAEcSDKotZJQESIAHvIpCOfbuPGpbIdXLJ0vdh91HDErlOThouTDt93264rtiuS9vZVcz0SIAESIAESIAE3JcARRD3rRvmjARIgASKEQENLl244pryai7hwhVnTQvJU0QXpq25dAGuK7br0s5TA/xJAiRAAiRAAiRQzAhQBClmFc7ikgAJkID7EMjG6dj5mDdxAibNGovB0+Odl7Xs04idPw8TJ0zCrLGDMT3eOdNhpAK6MO3s07GYP28iJkyahbGDp8O5xXZd2s5rWEyJBEiABEiABEjA3QlQBHH3GmL+SIAESMBbCWiOImLhHpxesgg7Mq8iJmKD00qqORqBhXtOY8miHci8GoOIDenFIG0NjkYsxJ7TS7BoRyauxkTAecV2ZdpOq1omRAIkQAIkQAIk4AEEKIJ4QCUxiyRAAiTglQR0KVi/ejdS1/6IxYnXsfKnn51WTF3KeqzenYq1Py5G4vWV+OnnlGKQtg4p61djd+pa/Lg4EddX/oSfU3ROKrcr03ZSEZkMCZAACZAACZCARxCgCOIR1cRMkgAJkIAXE9CmImFtDOLOG5asdWJRtakJWBsTBxckDdelrUVqwlrExJ03LE/sROBwZdrOLCfTIgESIAESIAEScFcCFEHctWaYLxIgARIoDgRyUnE4NgbrDl5z+ioxOamHERuzDgevOX+VGNelnYPUw7GIWXcQzi+2K9MuDjcTy0gCJEACJEACJGANAYog1lBiHBIgARIgAQcQSMevYbOxM+U+UnfNxo/b0uCsyRlI/xVhs3ci5X4qds3+EdvSnJYyXJl2+q9hmL0zBfdTd2H2j9vg3GK7Lm0HNF5ekgRIgARIgARIwEMJUATx0IpjtkmABEjA4wlIjlH3QVqXRXMAEYsOQ5OdgQwnLNQiOUbdp09IcyACiw5rkJ2Roc+Lg8G6Lm29c1J9sTU4ELEIhzXZyHAGcLgybQdXKC9PAiRAAiRAAiTgUQQognhUdTGzJEACJOBNBO5h39xxCNu0F5vDxmDyL4dxZMUUzDvkhOkp9/Zh7rgwbNq7GWFjJuOXw0ewYso8OCNpuDDte/vmYlzYJuzdHIYxk3/B4SMrMGXeIadMRXJl2t5017AsJEACJEACJEAChSNAEaRw/Hg2CZAACZCAvQR0NxG7eAkSjhzBEcO/Q+sisPJ0jr1XtPo83c1YLF6SoKR75MghrItYCSckDdelrcPN2MVYkpDL+8ihdYhYeRpOIO7CtK1uFoxIAiRAAiRAAiRQDAhQBCkGlcwikgAJkAAJkAAJkAAJkAAJkAAJkAAJABRB2ApIgARIgARIgARIgARIgARIgARIgASKBQGKIMWimllIEiABEiABEiABEiABEiABEiABEiABiiBsAyRAAiRAAiRAAiRAAiRAAiRAAiRAAsWCAEWQYlHNLCQJkAAJkAAJkAAJkAAJkAAJkAAJkABFELYBEiABEiABEiABEiABEiABEiABEiCBYkGAIkixqGYWkgRIgARIgARIgARIgARIgARIgARIgCII2wAJkAAJkIBDCWRkZGDDhg1Ys2aNQ9PhxUmABGwj8L///Q9z587FuXPnbDuRsUmABEiABEjAgwlQBPHgymPWSYAESMBdCZw5cwbTpk1D06ZN4ePjg0qVKuGvv/5y1+wyXyRQbAmsWrVKukfFfdq/f39s3rwZmZmZxZYHC04CJEACJOD9BCiCeH8ds4QkQAIk4BQCp0+fxuDBg5UXKpVKJe2r1Wq88soraNeuHf+RAduAG7aBJ554QrlvhRgi/pUrVw6LFi2CVqt1Sv/BREiABEiABEjAWQQogjiLNNMhARIggWJA4OLFi+jVqxeeeuop+Pv7Ky9WI0eOxH/+8x/+IwO2ATdrAxs3blTuU3HPCqstIVguXLgQGo2mGPRaLCIJkAAJkEBxI0ARpLjVOMtLAiRAAk4ikJWVJb3wNmnSBMHBwYiLi3NSykyGBEjAGgJiilqXLl0grLbCwsJw5coVa05jHBIgARIgARLwaAIUQTy6+ph5EiABEvAcAqmpqZ6TWeaUBIoBgbS0NFp7FIN6ZhFJgARIgARMCVAEMeXBXyRAAiRAAiRAAiRAAiRAAiRAAiRAAl5KgCKIl1Ysi0UCJEACJEACJEACJEACJEACJEACJGBKgCKIKQ/+IgESIAESIAESIAESIAESIAESIAES8FICFEG8tGJZLBIgARIgARIgARIgARIgARIgARIgAVMCFEFMefAXCZAACZAACXgMgevXr+PChQu4evUqhOPZ5ORk/N///R/u3r0rleHPP/9EYmKitOpHSkqKFC8pKQli35mbyI/I1//+9z8p7cuXL0u/5Tzcvn0bIl9y+KVLlyCWWzbeRNnEcZF3sYrJrVu3jIO5TwIkQAIkQAIkQAJWEaAIYhUmRiIBEiABEiAB9yOwatUqfPXVV6hatSp8fHzQoUMHfP311/jvf/8rZfbIkSMYO3YsmjVrJoWL5YrFb3GeM7eEhAR89tlnCAgIkPLRsWNHhIaG4p9//pGy8euvv+KTTz6RwkQ5evbsienTp5tkcc6cOahbty7UarUUvmXLFpNw/iABEiABEiABEiABawhQBLGGEuOQAAmQAAmQgBsTqF27NipUqKCICnmzOnDgQElgOHToUN4gp/5u1KiRJGLI4kfexMuXL49q1arlPaz8XrRoERYvXqz85g4JkAAJkAAJkAAJ2EqAIoitxBifBEiABEiABNyIgJhaIqwnunXrZjFX9erVQ1BQELRarcU4zgh4+eWXpbymp6ebTS44OBglS5Y0G/b3339j2LBhZsN4kARIgARIgARIgASsJUARxFpSjEcCJEACJEACbkggKipKEhbEdBFz240bN6Tw1157zVywxWMajcZimByg0+mQk5Mj/3zg3zfffFPKi/Bjkndbu3YthCWIEHT++uuvvMEICwvD2bNn8x3nARIgARIgARIgARKwhQBFEFtoMS4JkAAJkAAJuBmBDz/8UBIOTp48aTZnwv+HEBamTp1qNtzSwT59+uCnn36yFCyJH8J3x88//2wxTt6Ajz76SMqL8BFivGVnZ2PUqFF4/fXXpXDhINV4++OPPzB+/HjjQ9wnARIgARIgARIgAbsIUASxCxtPIgESIAESIAH3ICD8gVSqVMmiP5CPP/5YEhZs9QcirDHat2+PuXPn5iuosP546623MGHChHxhBR0YPXq0lJfNmzebRJs9e7a0ss37778vhZ84ccIkXDh7tTSFxiQif5AACZAACZAACZDAAwhQBHkAIAaTAAmQAAmQgLsSkP2B1KpVCyNHjjT7r2bNmihTpoxd/kCysrIkIWTWrFkKAnsFEHEBseKLsEpZsmSJcj2xtK+8EsyIESOk8J07dyrhwsJlwYIFym/ukAAJkAAJkAAJkEBhCFAEKQw9nksCJEACJEACLiQg+wP57rvvJEuK5ORkk79iqVwhOtjqD8S4SLIQMmPGDAjnpN27d7fZAkS+XmRkpJSfH374QT4kLembmZkp/Z40aZIUbryE7/Dhw+0ScJQEuEMCJEACJEACJEACRgQoghjB4C4JkAAJkAAJeBKBB/kDWb16tSQq2OoPJC8DIYT861//wlNPPWW3ACKuuWHDBik/Y8aMkZI4fPgwfvnlFyU54YNEiDayL5L169fD2CpEicgdEiABEiABEiABErCTAEUQO8HxNBIgARIgARJwNYE6deqgYsWKD/QHcvDgwUJlVawU07lzZ4ildgsjqOzfv18SOYSDVLF9+eWXJvlauXKlFC4sQkSan3/+uUk4f5AACZAACZAACZBAYQlQBCksQZ5PAiRAAiRAAi4gcOXKFUkw6Natm8XUn3jiCckfiC3L2Oa9mCyATJ48GbJFiOzDI2/cB/0+d+6clGexVK6wABHTdYy3uLg4KVz4BhHOUpOSkoyDuU8CJEACJEACJEAChSZAEaTQCHkBEiABEiABEnA+AeFcVEwdEWKBue3mzZtSeIcOHcwFW3VMFkCmTJmixC+MEHLr1i0pT82bN8c333yjXFPeOX78uBTerl07CD8n3EiABEiABEiABEigqAlQBClqorweCZAACZAACTiBQN++fSXBQAgH5jbhXFSIJMYChrl4lo7JAsi0adPyRZGFEHNh+SIbHdBqtVCpVAgKCoIQafJuV69elfJcrVo13Lt3L28wf5MACZAACZAACZBAoQlQBCk0Ql6ABEiABEiABJxDQIgPwtnpzJkzJSFBiBxz586FcCAqb7/++ivEqjFNmzaVBIVBgwZBCCJpaWlyFKv+Dhw4UFm61twJshASExNjLtjisXLlylm8rlglRpRJrCLDjQRIgARIgARIgAQcQYAiiCOo8pokQAIkQAIk4AACQiQQgse2bduwe/du6d/27duxZcsWJbX//Oc/0m+xqsqePXuwY8cOxMbG4u7du0oca3asiS98jcjL21pzTRFn6NCh0lK7luL369fPoqNXS+fwOAmQAAmQAAmQAAlYS4AiiLWkGI8ESIAESIAESIAESIAESIAESIAESMCjCVAE8ejqY+ZJgARIgARIgARIgARIgARIgARIgASsJUARxFpSjEcCJEACJEACJEACJEACJEACJEACJODRBCiCeHT1MfMkQAIkQAIkQAIkQAIkQAIkQAIkQALWEqAIYi0pxiMBEiABEiABEiABEiABEiABEiABEvBoAhRBPLr6mHkSIAESIAESIAESIAESIAESIAESIAFrCVAEsZYU45EACZAACZAACZAACZAACZAACZAACXg0AYogHl19zDwJkAAJkAAJkAAJkAAJkAAJkAAJkIC1BCiCWEuK8UiABEigCAh8//33iIiIKIIr8RIkQAIk4HoCY8eOxfbt212fEeaABEiABEjAKQQuXbqE5cuXOyUtRyVCEcRRZHldEiABEshDYOrUqWjdujWeffZZREZG5gnlTxIgARLwLAJjxozByy+/jLp162LHjh2elXnmlgRIgARIwGYCly9fRoMGDfDEE09g6dKlNp/vLidQBHGXmmA+SIAEvJrAjBkz8M4770Cj0eDevXvo2LEjoqOjvbrMLBwJkID3EggNDUXfvn2Rk5OD//3vf2jevDl27tzpvQVmyUiABEigmBO4cuUKmjVrhoSEBPz555/417/+hRUrVngkFYogHlltzDQJkIAnEThz5gxGjRqFf/75R8m2eHH4+OOPkZqaqhzjDgmQAAl4AoH169dj4sSJJlm9e/cuunbtij/++MPkOH+QAAmQAAl4PgExbu3UqROSkpKUwvz999/o06cPDh8+rBzzlB2KIJ5SU8wnCZAACZAACZAACZAACZAACZAACbiAgE6ny5eq+MBn/JEvXwQ3PUARxE0rhtkiARIgARIgARIgARIgARIgARIgARIoWgIUQYx56m4hbuJbaN08BCEhIQhp1g0/nMgxjlEM93W4FjsKXV5srmciuISE4NnXvsUBjafjyMalnVFYsOY47uQXNoukcNqkGAzr2BLNDNxaDFyB6w5Kq0gybMdFsi/tRNSCNTjuKIj58qRD6vIBaCGYPtsOE+LdsyFmZ2cjLCxMMg/PVwSjA8eOHUO/fv2kOZb9+/eHOZXdKLpLd3WpyzGghegDnkW7CfFwT/I2IMq+hJ1RC7Dm+B14123Jvs2GVmAxKvs2i2iUgPv37+PatWsQjvIs/RPTZLh5OwHH9zmFJuit/b0TyuX9Y1kXtF9dKpYPaKF/p2o3AW46lFVuu//7v//DsGHDoNVqpWOi358+fTq6dOmCN954AxMmTMCNGzeU+J6wQxHEuJY08RjxuB98fHz0//zq4dN9Hj/MNy6hHfvZ2DH4YfjKTAx/fYMHYlu2HZdzp1PSl6FbWRVUAS0xLUl/Uxd19jKWv4kglaE9+fggoPUsJHvV21Y6lnUrC5UqAC2nJcExFPPWig6XZ76EANEW1VXRd2NW3ggu/71hwwY8+uijUj/y5JNPms3PyZMn0aNHD0kAWb16Nd577z0pvnA25a6b7vJMvBQg2rMaVftuhPuRt41c+rJuKKtSIaDlNDioC7AtQ0UVm31bEZBk32YOonCEN3v2bLzyyiuoUKFC7ngpzxhBHkeVK1cO+/fvN3cpHvMmAk7ocwqLy1v7e2eUy+vHsq5ov7rLmPlSgNSHqqv2hRsOZaVbLisrC2IVMOEANTExEcIHyKRJkyTxplevXnjmmWeU50CVKlVw/vz5wt6qTjufIogJah3unt+FVXM/QEN/H/hQBNHTuXseu1ZFIyoqEuEfNYW/jw+8QQTRXpyOVlI9N8QXCQ4Su3Ju4PiWnzH+9eqSkOR1Ioj2Iqa38oePjx8afpHgNMuA+2e2YmlkJCKjYrDvqnOkF5Ou4gE/xPK3y5Ytkx4M7dq1M4l9/fp19O7dG23btoUQQuQtLi4OL774ItLT0+VD7vf3/hlsXRqJyMgoxOy76iTRy1EYtLg4vZXUn/k1/AKO6gIclfuCrsu+rSA6Voaxb8sHat26dXj44Yelr4HCym3NmjXYvHkztmzZgjlz5kCtVuPzzz+XfotjW7duxZ07d/Jdhwe8j4BT+pxCYfPW/t5J5fLysaxr2u99nNm6FGK8GBWzD244lMVff/2FV199FV9++aXk8yMjIwPPP/88vvjiCxOr5djYWAQE6AUdEe4pG0UQMzWlS56F1uJrp70iiO4erp0+hPhdu/HbsSTctuv9OgdpSYcRH38IiQ+8QA7SLhzG3l17cOjcTVhjoKG7dw2nD8Vj1+7fcCzpttUvrxlRnRDoRBFEk5aEI/G7sefACVxOf9DUpGykXTmL4wl7sWtXPA6fvY7MAqwucju9BnaLIJnXz+Lwvl2I27UfRxNvIhOAJvUkDp69bfSCqMG+T+vBz8gSRHvnEo7G78Keg+dw05oKM9NOH3hIexeXj+7HgXO3lPrNTPkd+/b8htM3LCeanXYFZ48nYO+uXYg/fBbXC4aoiCANikIEyUlD0uF4xB9KtPO+eSAVp0WYP3++JIIMGjRISTMmJkZSz9euXascKy47OWkXcHjvLuw5ZEub1yAt6Qjid+/BgROX8cAuwCaYRoPHBs4XQdi32VRZppE9sW+DLc900+K6wy9hrSasO8wtgSsc4j333HOoX7++tFyuO+SXeTAmkIM7l39Hwp5d2JNwEskZRf/hoCjGU9CkIelIPHbvOYATl9PxoBGfcQkfvO/K/t7W55gtY9miKFcmrp89jH274rBr/1Ek3pRGskg9eRBnbxu3FdeMZbV3L+Po/gM4d0t+mcpEyu/7sOe30yhgKAtbxrJF0n6NG6EXjGXFVMc2bdpg+PDhUsmEBYgQRMQHPHPTtmfNmqVYhJw7d86YhtvuUwQxUzV5RRDNiR/xZpNHEFyjBqpXr4EawQ+jfpsx2JH3A0f2RWz85m2EVCsBtTIFQgW/snXRdugCHEzL80auTcbKIc/j8Zo1UKN6dVSvHoyGH29C8v4wDGgZjBIqldSgVA/VwsufrsGlHEB3bQ3+3aoeakl5eRidJ0Tgq1cfRgk5PZU/KjX5AD8dNT8HN/viRnzzdgiqlVBDJZuvqvxQtm5bDF1wEHmzmBePY0SQHJxZ0BshjwajRg3BoRbajw7HhB6NUclfz0AMvlT+FfFU17FYm2hqhK+7thmhb7VCw6ol4StzEGVTqVG6dht8suy0JE7IZdEcn4NuTR5FcNWyCBDxVf4oU0mka/hXowaCH2mEjlMOmJwnnw/k4OqOqXj/uWCUVOfmT6RXMrgJGtUKgKpkG8y+JD88ch8c/s9/ijmftsHDD8n8VfCv1BR9FhzHvdwE7NjLwqHpndHoET3D4Povou0zFeAnla8UHu8+CbNHvozqBp6qh+qgy+yjuC+npLuGzaFvoVXDqijpa1QmHxXUpWujzSfLcFo8F+VNcxxzujXBo8FVUTZAxFfBv0ylXIbSffIIGnWcggPG5wHQJq/EkOcfR02pDVdH9eCG+HhTMvaHDUDL4BJQSXWowkO1Xsanay7lDoS0iVj8fggeU+4X/T3T9IvdFoS/bBye0RmN6uiZ1KhRE3VbDMDPol4yEzD1jadRJ1jcezVQo1Y9tBy6Clfz3KJyce35O3LkSOn+/eGHH6QHxtChQ/HBBx9AmBZ61qZF4uL3EfJYTcP9qb9Pgpt+gd3mtDTdNaz5dyvUq6Xv1x7uPAERX72Kh0vI7Uq0+Sb44KejUHqpnDNY0DsEj0r1UR3Va7XH6PAJ6NG4EvyVe1oF/4pPoevYtVC6ALkdym3i4W5YmKKvxJzT4ejV9FFDvy3a2QsIPSgGURocn9MNTR4NRtWyAVI/qPIvg0ry/V+9OmrUCMYjjTpiSt7Ga3PFsW8rTn0b7HimS03Kzfs2MfgNDg7Gt99+a/YOWLlypdTXifnh3NyJwF2ciP4crzcsb9KPqgKrommPCdh40agDt6svBewZT+WcWYDeIbl9c632oxE+oQcaV/I3Gpf6o+JTXTF2baIy7VJOSx47PNxtIfTdfQ5Oh/dCU2UMWR3BL4RC6u6d2d/b+xwzNBnbxrJF8BzLuYodU9/Hc8Eljd5ZfKBSl0Rwk0aoFaBCyTazoQxl4YSxbNYhTO/cCI9IY4Fg1H+xLZ6p4Kd/Tpd6HN0nzcbIl6sb2rMKD9XpgtlHlZGseEmyaSwrtyl73gfsHctqExfj/ZDHcsfAYuwR3BRfmB1QAcg+jBmdG+WOV2vWRYsBP0v1kpkwFW88XUc/zqlRA7XqtcTQVVcL7eNMo9HgpZdeQseOHZUObfLkyQgMDJR8QCkHjXbu3bunWIMsXbrUKMR9dymCmKkbUxEkG/diP0Q1da5fB+mFvEw7zLti9MZ09wC+a1NF/9IpXth9S6Bclaoo/5CvoVNXoVTD/lidLL8Yi7H4QYx6yqjT91EhoGowqsgvquoSCCprEFT86uHz3zTIOfENQoxeJoT5qcpHBd8S5VClSlkESC/lKvgGv4tVN4zyB+Duge/Qpoq+MxEvrdI5VcvjIfmlV1UKDfuvhnEW8+JxjAiSja0DgvP5HZE4qwNRrmo1VA4KMHTSKvhWboMph3M7PU38p3hcYeaP0hWqoUaNyijjrzK84DyCAZtypxjcj/0AVfPUp0jL9J8a5bsvw+28AJCN0/O7oJYszqj8ULJCNVSvHGRgb7iOX10M3yur1rkPDpVKJb3ki/ZRvmpVlDOIUSr/Oui/MS1fatYfSMfKtytBbVwOlR9Kly+HQIOYJvH0LYny5fVikSowBBNkx7+aeHz6uKEtqtTwL10B1WrUQOUy/npRQuWPRwZsgkLxfiw+qKrOwywvQx+oy3fHsjwQNQdH4SmZnyRWBaBqcBXloaYuEYSyBi5+9T7HbwrGeHxWz/h+Een5InjgNvMiiO4mIjqWzh1UibR8H8aQuGzors1H+1LyS7k+3351h0OpMuvBW4wpHh6CuTALf/PNNzF+/HiLcd07QIP4z+oZDaL1vCxOics5gW9CSijcVWq1dO/q+8QqKBugFwBVvsF4d9UN/cM6eysGBPuaaU8qqAPLoWq1yggynOej8kXlNlMgdQGZm9CvhtzH/nLhgwAAIABJREFU+sAnoDVmGZzuZG0biGBfozbpVxcjJM9j9xH7QVXTe8X4vpH31eXRPW/jtbmi2LcVp77Nnme61KQ07t+3CUfPlrb27dtL9+7FixctReFxZxPQXcP6oY1RxjDWUakDEFS5Wu4z3UcFvypt8N0BgxRtV18K2DOeyt46wLRvlvtclRqB5aqimtF4SuVbGW2mHJY+2GRu6oca8njVyLIWyMK2gaZjSL+6IwyOJp3Y39v7HDO0DdvGsoUsV/ZpzO9SS3muq/xKokK16kZjbXPjIieMZdNX4u1KpmNLlV9plC8XaPhAJvKlgm/J8ihfUjz7VQgMmQB5KAsbx7L2tF/5VrZ3LKuJ/wz1jMfA0tg0GAMtOFrU3YxAx9Km41Xfh4cgLluHa/Pbo5TyoUiw8UPd4XsV6285r7b+nTlzJvz8/CBbdKSlpaFs2bL46KOPCryUEE7EuFd8/POEjSKImVoyFkFGbEtA2JuP6S0tVAGo3flbrN6xF0evGH+3v4tfhz4udSaqgNp47euVOCGbkGmu42DkUDSvIG5qNSq8Fm6kqgLatEQk7N6Cr1vnvjSIQX6F5kOx5Hg6dDmpiF/wNUZ+vwEXpZdBHe6ci0LvWvoXBpVvFbz41VqczxCChxa394eiZZAKPqqH0O6n1Fw18O6vGCq95KoQUPs1fL3yBHKzeBCRQ5ujgnhYqivgtfBLRlM5TAFZJYJkX8HeZXPxw/TpmDZtmsV/06fPxLyYBKQKXUhzA2f2RaFvPYNjWiHIvPsj9iQbzAh0Gbiw5Tt0qiO+3KoQ2HgMDipjMg2un/oNvx2/gBv3c0UmbdpBhL5QCiofNcr3Xm1k1ZGN66f2I275EDQSPkF8a6P3vG3YsWOH4V8cdsafwLU8FgyCRM7J7/CceHkWL2KtPseK47cUS4WslAREfNBAb11iQQQR51V5aRTWJ+rbj+7OQYQ+L/KoQulOi3FLwZ2NK3uXYe4P0zG9AIbTpk/HzHkxSBAQs64hfnQzyceByr82uoUdw13dbUR20gsB6kov45v4W9BmbsNHNUX7CUDbsNw2orl+Cr/9dhwXbtzPrX9tGg6GviB1suryvbHaiEn29VPYH7ccQxoJnyC+qN17HrYpDHcgbmc8TpiDCC3SEhOwe8vXaK0IekI4rIDmQ5fgeLoOOanxWPD1SHy/4aJJZ55z+zwSdschbscmjH5Bn65FEUQ0q2sHsPSLV1DdT/8AUVdsi6lH7kKTvB4DnwjUv6irg9C4z0xsOavYJSi1UJidatWqwd/fH0OGDIHxlJjCXNNl5+bcxvmE3YiL24FNo194oF8g3Z1ziOpdSy9sijb/4ldYez5D6o+0t/cjtGWQ1OYfavcTUg1arebGGeyL6ot6fvrBl6pUQ7z74x7kdgEXsOW7TqgjLI9UgWg85qAkfmWnnsTusJ6oKQQPIxFEDIyvHd+LHSuHoank+0cWQcSXles4tT8Oy4c00peldm/M2ybf/zuwI24n4k9cM+ozDOTZt8GHfVsBfZs9z3R92/Kkvs24HxKrAfj6+qJx48bGh7nvUgJaXI54AxWlMV0ZPPnuLMRduq8fD2rv4lzseLz+sH4s5f/YYGwzWDXb1ZfCnvGUBjfO7ENUX/00YfFSW6rhu/hxT7Khz9Uh48IWfNepjjSeUgU2xhhpwJeN1JO7EdazZn4fa1nXcHzvDqwcpvdblyuC2N/fZ1/Zi2Vzf8D06ZbHsdOmTcf0mfMQk5AqjZvsfY7pm4uNY1l7n2PIwcnvnpPGdUJkavX5Chy/JU8+ykJKQgQ+aKC3kjT9OJQrglg9lrXjmZl1LR6jm4nxnQr+tbsh7Nhd6G5HopMkBKhR6eVvEH9Li8xtHxme+20RJg8kxLjPprGsPe1XvrntHcvm4Pb5BOyOi8OOTaPxgvQeYlkEEdar1w4sxRevVDd8aFejYtupOHJXg+T1A/FEoGF8G9QYfWZuQWGHssL5dcWKFTFgwAC5oFi4cCEGDhwI4ROkoE04+xciyI8//lhQNLcJowhipioUEURdBtWrB+m/GKrLIeTf63FF7ieMztPdjEKXsmJg7o+nv0pQTPdyo+hwfXkPvfWBfyOMO5b3IplY3l28CIupGaXQ8IMlOGP0spl7HcOeZh8+lcQCP9T/906YzMrRXsIMg6PKBiMPGF4gdbgZ1QVlVWJKydP4KsGMOb7uOpb30H8d9W80DvmyaEjaGhHkbnRXlDZRJvUvNeLGyPfPtyYG/WpQM3JOILSJvuMr2WoqzuXFBCDr4Cg0Egqq4Yu+wkaIJDsWYdKIfni72xt4/Y2u6PnhQLzZtKxUfwHtfkIewxjYPgdQg73D60q+PXxr98NGM3OHdCkR6ChWnAl8AVMTZUEm98Hh98Rn2Gesn0GL0xOflV7E/Bsbcb8bja55lN987BSevqg56FdkQ4cbP70qrZri99gwg1VDFta9WwFqHxWCeq7UDzA0v2FkfSE2+ePFGcaClxh47MCiSSPQ7+1ueOP1N9C154cY+GZTlBWDqYB2+Ck/RPt9gmQuR3eDNYZ44f1gyZn8L51KBefdyUBUp8CCLUGUU7KRuLw/njLwVAfVQd1qeosSIVp2/uEg0k2NppQz7d0RS4eJ+mrevLnkLDA8PNzeS7ndedb0AeKhLfvB8av/b+w07aRwaYbBIWmDkSZLbeecCEUTMSBQlUSrqecUgTEXQhYOjmokCc76LyH6EM2+T/XiiYkIog/TXZ2NNpKPJyMRRAqyfS41+zb2bbltsaA9G5/pJpdy777NJKsA5s6dK/V1X3/9dd4g/nYVAcNYSnwAqtptidkV6bKOTUSLkmLcWgavR1xXPpjZ15fCjvFUDk6ENtF/tCnZClPND/gwqpF4Vvvi4SFxBpq5z5b8juZ1uDq7jX4MpFiCyJVga39/F9Fd81iSKmOu/GNZ35qDkDuUte85JuXU5rGsreUSKsFeDK8rxoC+qN1vo5lp8DqkRHSUVk4LfGEqlKGs8XPdyrGsXc9M3Q389KpwsumHx4YZrBqy1uFd8TFZFYSeK/UvSJrfRqK++Gji/yJm5M7ZAWD7WNb29wG5XQEozFg2IwqdAsXH2IJEEENa2YlY3v8pw/uVGkF16qKaZFEiPm53xg8H05X72Ch3Nu+KvlyMX7dv327zuZ07d5bOFU60PWGjCGKmlhQRROnw1KjWYzmuW3hRyt79bzxqbHatnJe/oxRfMP+1IPd7vz55ecCkQpnXFhjmOJrJmHxIEUEC0HpWsmmj113F7Db6zqPuiHiDCJKN3f9+1Ox0E3Mv1qrAfyFfFg1pW/MCpE3eiND3OqFD+/YQK2NY+te+/WvoNmAW9sligiKC+KNJ6AkzL0Ci896DYY+JzltvxSCypUvdjtBXayGwAOEl4NUiEEEUtr6oJYkOcoUY/81BSsJ6rNl7yUgMK+ihrcWFKc9LAwG/J0fhkDz1Q5uMjaHvoVOH9mhfAMN27dvjtW4DMGtfGnSFEUF0qdge+ipqGRRlc+3CJ+BVx4ggqjJ4bUGKaTs2Rmp235YXBXEBHW7vnYDWFXPNLNVBIRi+8ar5dmY2TesPilUTBMPPPvtM+iusQbxls6YPMBZBbBmoKiKIfxOEKvatpuQ0e4bhMTHwCcj9+mPfwN32wSP7NvZtpq3R0i8bn+kml3Hvvs0kqwDeeOMNqY/btWtX3iD+dhWBu0vQ+SEVfNSV8f56C1/UdFcxRxoryh9R9Jm1ry8tnAji3yQ0dzqDCTMN9gx7TO9Uvm2YIaSg8VRRiiBaJG8MxXudOqB9e8vj2Hbt2qP9a90wYNY+RUyw9zlm31jW9ueY8mHAt1buR0gT7sLsOQUJ69dg7yXjj6YFsTc/lrXrmVkYEcTOsWyRiCD2jGVtEUFEHeluY++E1norL+ldU42gkOHYeNXMV+O8dWrlb+HgWlgxZ2Za6DsKuE6rVq2k58HNmzcLiOU+QRRBzNRFfhHEByq/6mg3JcHU6sJwbnbcENS2VgTx8Uer6RdzpxtI15AHTGpUeHed0cuzmcyJQ3aIIHFDalstgvj4t8L0i7IVg2kerHsBMj3H6l+KCOKL4P5bcp12Gl8gPQY9JDW4BF6LuA1oTmByS721jkpdBo+98gE+Hz8Z06ZMxJjh/dC+nt7CpkhEEG0SpkpTMPxQX7GyMc6cpX3bHxyWrlTwcXstQTQ4MbklgoS1h0qNMo+9gg8+H4/J06Zg4pjh6Ne+nn7OoaNEEHUFvLvO+EFbcCn1oTa+KOhuI/7btqhmmBYjBAqVugKeG7kJRfjsUDI+ePBg6UEglPSmTZuicuXKXrNqgnV9QEFt3vJAVRk8+gaj/5Zcvz8KWADpMT2kqXuqEq9BdAFis2/gbvvg0TgfNu2zb8sVeG0CJ0f2sL4NNj7T5WJKf927bzPOqlarleaJC2d5nufw2bgkXrZ/ZzE6iqmm6mrot8nCs1W8aLYTH8x8ETxgq+JXy76+tHAiiG9wf5jv7tMR00NvyVritQhDJdn3bBHTxZUl0R28GphdzzG7x7K2l0ubNFU/BcOvPkYekL+8WXMPFMTevAhizVXzxbFbBLF/LFskIog9Y1kbRRDd7Xh827aa4n9STBlSV3gOIzcVzQe969evS2PXp556Kl+1POhAenq65Bi1QYMGD4rqNuEUQcxUhSKC+Abj/QU/Y1iIfkqFj7o8nh+9I9+0Ct3VuWgrVHdVCTQbuwsXLl6EcBBm/t8lpN7NKzDYOGCyWQTR4erctnhITIcp0Qxjd12wkDdDni+lIl8WDZysewEyA9WaQ8qLgg9UpUMwcscNU7Eo5ypiBz0h+WdRBbbAd2e0yNpmcLDlWw2dws/lEZCysXNoHf3c0aKwBMF9rO5VXppaUqLlNCMTwfyFu3/rBnJXoXPSg8NeS5CsbQanlL6o1ikc5/KMmbJ3DkUdyd+CgyxB7HlwwIYXBc0lrB4sO4hTI6jR2+jfvpZhZaAA1O4yC4dMpmvkr09bj9SpUwclS5aUlPRJkyZJD5WtW7faehm3jG9dH1BQm7dCBBE+ckJGYscN074y52osBj0h/CepENjiO5wxBGsOjEQDyTrkJfxw2dRkL+vIGDTO6xNEImv74NHuCmHf5hoRxFV9m7NEEBf0bcb3wJEjR6S+7eWXXzY+zH1XE9AcxFdP6Kc71OqzHrdNu0Qpd9qkuXi1rJhe8BDazLmiWGLa15cWTgTxUZVGyMgdMO3uc3A1dhCeEGKOKhAtvjtjoKrBgZEN9NYhL/0A0+4+C0fGNNZb1hZ6Ooz9laiIIDY8x+wfy9rxHLu/Gr3Ki7ovgZbTEk3H2SbFvo9bNzKMwgt6rruBCFKI/t4TRBDNpdUY3LiMwUVDEBq93R/txWqU4qNeQG10mXXI7Id6kyp9wA/x4U58JBRTuW3dFi1aJJ0rpkh6ykYRJG9N5WQgJSEULaRBcz18uk8D3e29+OblyvrlV1Vl0Hjwzzh8/hKu3zOMwHWpiO5eWWqY6rJNMWjJMcXpqHR5XRZunN6FX36cgC/HLcJBIwcEWbeTkZR4ErM6PCQ58CzXdT5OnT+P8+fPIzHxIlIz8po46ZCZsg79HxGOLf3RIvQwbisOQgHdvZOY+LzeYWSdARsg+zrSpUaje2W9c9ayTQdhybHbRh0boMu6gdO7fsGPE77EuEXGPhJykHH9Ei4k6vN0fNor0nxLdbVeiDplyOeFy7h538xTNi/bB/02elGQvtT7V0bjN/phxOixGD28Dzo8KS/5Goj6Q7dKpofpizvqndb6P4vxv+e+vWenJGDZuG5oEKRficK/1SQcSb1nWubUMLQVvgLUFdF9mWGVCimPGtw8thLfvNcaIW2/wtZbuWVLW/seaghBQF0Ozw6NxjEZsKFsurvnsCH0X6gZEIBHB2+FcCGky0zBuv6PSGKMf4tQHDausOxb2D86RP/QrjcUm69nKoORB+HKF667j3OTX5Tqx7d2f2yQ8pbrE6RMl8W4IUR/I58gzcefwL3bhq9GPv54dvzvuUJSdgoSlo1DtwZB+pV5/Fth0pFUyM1eSl+XirC24muSGhW7LzMRCDU3j2HlN++hdUhbfLXVeApYFm4nJyHx5Cx0kEx2y6Hr/FNSmz9/PhGJF1ORr9mLxHIycP3SBSRK98dxTHtFn261XlGGeyYRFy7fRG5T1CLtzCZ83/lhveAhBiTNxmCfuP9ykhHzbh2DZ3Q1yjYZiIXxlwq5TLG+Rs6ePSs9CISDKLElJSVJfkHeeustfQSP+9/2PqDANq+7h5MT9VPAfOsMMLRTPZTcwaOYSqiCf+XGeKPfCIweOxrD+3TAk/JSeYH1MXSrmAKm33TJc9BGTOVSV0anBbIzXR3uHJmHNx/VDxJ8fOtgwIZcR8ZiilRqWFt9f1axO5YZ+7vR3MSxld/gvdYhaPvVVhh1AfbVHvu2YtK3AbY/0z2nb8vb+MWSuOJZPXHixLxB/O1SAlqcndEaZcSHL9/KePHLtTiv+CLT4vbRRej3tN7fhW/1txFj1PfZ15eKacm2jqdyfYKINiR86lVu/Ab6jRiNsaOHo0+HJ1FBstxUIbD+UGyVp01Dh+Q5baTpz+rKnbBAv2IAoLuDI/PexKPCcbaPD/I+W5zZ39vzHLN/LGvPcywNa9+rIY1J1eWexdDoY8q7gr7Z6nD33AaE/qsmAgIexeCtemeYBT7Xi3Asq7t/DpNf1Fsp1e5veI9RfIKUQZfFN6Sp/rk+QZpj/Il70KXbP5a1vf0KUvaNZXMyruPShUT9mPf4NLwivYdUQ68owzg48QIu3zQ4MhbJaNNwZtP36Cw5Mxb3Smk0G7NP8mWXkxyDd+sYVk1Ul0WTgQsRf0m52W3uhdavXy/dP08++aTN57766qsQCwJ4klUgRRDjas45ge+eK527XrafXgQRUdJX9kIVMV1A8fehgrpsa8w4oxcpxHrRfeoZVnhRqRBYoQ6ebBqCpk/XQ81y8vKuovGWwGsLxQuhDjeXv42qRub5udfOTUdV5jl8e1wWQnRIWdodVUzOUSHw8X8jLgvQ3foFvasZLRfpo0KZllNxSjpdi+SVfVDPsBqHShWICnWeRNOQpni6Xk2Uk5efFIpiidcgZRE5ODapuRVOTsWytd0QdU1+JTGGasO+8qLgi+rPNEMd8YKs8NYzUflXwQvD1yDJYMGnTZyDV8TXDCnflfH4M03R6PHqKG20jJp8DZW6LFrPOJ2boZzTmCKtHiMcxpbHI0+H4NmQRqhXI0hZNszH7zEMM143VXsFy3vLL88qqALKoVb9xghp9iyaNKyNCoF60UUSBXqswK2UpeiuLEtsKENAHXy05R6QsREDapsu+SqmXfWKsWcu3V3E9g02MpET1jQvYPLJewbHqCJtFUo1HoPf7suOUfUDj+D3wzDnFYO1k6oEKj/+DJo2ehzVSxu3JUObVKlRtvUMnJabJHJweop+9RgxiCn/yNMIeTYEjerVQJCyBJjeuZUEXncTy9+uapJPuX5y/6pQ5rlvoTR7cWLOMUxqboWTMrFqT7coKSntualoabT6jNRG/OvhMyFspkago1hFybh9qSugZ4yyCHBuO7FxT6yIJK67atUq5UyxRK5YHvnYsWPKMc/Ysb0P0Jlr84GP49/6Tgq/9K6mF5QN7FVlWmKqvpOCMnj0rY5nmtWRrNdM6kgII1VewPA1SSarBkF3BQs7CrNpMc2pFGo0bIqmT9ZEWZO+UrT3Mmg59ZSCPuf0FLwgOedVwb/8I3g65FmENKqHGkG592Wuk2HlNNt32LdJU0q9um+z65nuWX1b3obfoUMHqa9LTEzMG8TfriagOYdF3R82jGVU8CsTjAZNQtD48Sp4SK1/9qlKP42PN+Y6RZWybGdfCpvHU7kiiG/1Z9CsjvgQaBhnyH9V/qjywnCskQd8Bqa6KwvRUVpxUQV1qRpo2LQpnqxZNt+4wvjZIk51Vn9vz3OsMGNZe8qlvbIcveWXZ5UKAeVqoX7jEDR7tgka1q6AQEMbER8Je6y4DbPPdUeMZe/Gom+wn1FbUKH0C5Nx8p7BMapoG6pSaDzmN9yXHaOK575/MD5cfcT+sayt7dfOsWzOsUlobsWiB0K87BZ1TVr189zUlvqPvfJ9IcZB9T7DPo0OqREdEZTHH6K6Qk/YO5Tdtm2b1KeL5XHF9BZrt4SEBGmVsLVr11p7ilvEowhiXA3aC4h4sw5KyS/QRiJIxo6RaFLBX1mnWqXyQ+lHeyLSyHeG7uY+zO77HILzvHhJg3iVH8rUDEHnEYtx1GB6f2frCDQul3tN08G+uNF9UbJ2V8w/L5uE63ArdjCeNDpHpQ5ElZYTkSBEgbvb8VmTCvCXH3C+pfBIj8XIzaION/fNRt/ngvPcUIaXc78yqBnSGSMWHzWYVGmRGN4NtaW1uPM8nJSb0QcqlT/KNhyEdYX9XKq8KPijxffncC85HsumfolBH7yDdz/8CJ9/uxBbz95Vvv7qq06La1vHoX2dkrnildRJqvFQcAha1DOYjol1xUs9gh6LLxrXODQXYvDxc1VzRQ9DuVS+pVGrRU+MXfE78i2cqrmEjePfxDNVDF+YjVgIocEv6FG0GRiGA7d10N2KxeAny8FfZXjhVqkRULkFxsVnApl7MKZZJQTIDxuVCv7lGmHYFus7ntzCZGLPmGaoJItZKl+UqvMWFiXliiAqdQlUf2UajikiiApq/wpoOnIHtNe2Ylz7Oigp50Uqkwrqh4IR0qIeyhgEQFW+NiUsSy4g5uPnUFURPWTBxBela7VAz7Er8LsC8Q62jmiMcv4qo4ecadtS+ZZE7a7zoTR7UUhtIsK71UZJ+d40YS6fr4LKvywaDtJ7pdalrkS/+kHwU9j7omStzph3Vgtk7MAXIRWVe0X4Qgmo1Bzj9truCCq3DvR7woxQngojhx06dEh6sIiXBs/abO8DzLX5wCotMVHfSWH7Z01Qwd8gFop2+kgPLDZ0Usrg0b8Fvj93D8nxyzD1y0H44J138eFHn+PbhVtx9q55sVWXshWj2wQbOUgWQvVTePebwWguLPvM9gEaXIj5GM9VzRU99P2wCr6la6FFz7FYkdt47a869m3FoG8DbH+me1bfZnwD3Lp1C2Kg/OKLLxof5r47Eci5hu3f9kDjinn6N1UJBLcciPmHzK8mYV9fKoYCtoynckUQ/xbf49y9ZMQvm4ovB32Ad979EB99/i0Wbj0L8929DilbR6NNsGGZezEeEB9onnoX3wxuLlnWivGz8bNFXy3O6e/te44VZixrX7k0lzZi/JvPoIrBesbkHUTlh6BH22Bg2AFpOpW557pDxrJ5xsVizFnnrUVIUkQQFdQlquOVacdyRRCVGv4VmmLkjoxCjWVta7/2jWW1ieHoVrukyYcgE+5SW1bBv2xDDFqn/2CeurIf6gf55b5/+pZErc7zoB/KfoGQiv7K+49KHYBKzcfB3qGscGiqVus/LC9btsyq3kycExwcjE8//dSq+O4UiSKIA2oj504SErauwfIlixG5dAXWbN6No0m3FcdTDkjSxkvm4E5SArauWY4liyOxdMUabN59FEnG0zRsvGKRRM/zoiBLP1ZdO+cWzuxeh5+jIrE0JhY7jyXjnvl3JTOXy0LqiTis/TlKqq912w/g3E2jOUZmzpAO5dzBpcM7sD4mGpGLoxD9Syx2HDyPW1acaumSrj2eg1tndmOdxCEGsTuPIdl6iMhKPYG4tT8jKnIpVqzbjgPnbrpRm3cO2StXrkhihzwVxjhVYQ0iHnaWVlH466+/MGXKFLs8chun48n7poNHm3oAQ7EzkXJ0G1ZFL8GyNXE4ddNKp29ZqTgRt1bff6xYh+0HzsGaLsBq1uzbrEblmIjs24qaa1hYmNSfWTtQLur0eT0bCGRdx8ldsYhZugTLVm3GbxfSrVgVzc6+FNaOp/KIIHZ19yk4um0Vopcsw5q4U7C2u4eD+/tCPccKM5a1s1w5dy7h8I71iImOxOKoaPwSuwMHz9/y4PFbYfp7a9uvDfefh0V97rnnpL5dTIm5d6/gqTXCObbwCfXRRx9B7HvaRhHE02rMm/NbmBcFb+bCsnkMAXmO/OrVq/Pl+dq1ayhdurSkmKempuYLF/PqW7ZsiX/++SdfWHE5UKjBoztDYt/mzrXDvNlIQPRRISEheOGFF6DT5f/asGXLFjRs2BBXr1618cqMXnwIFIEI4qawvPY55qa8ma2iJSCmtMjWKV27drXo4+P3339H69atPdonFEWQom07vJqdBO6fWYtpo/qiZVXh8NUXNV7qi2EjPsfYmZtxwWMtK+yEwdM8loBQzsuVK2fRmmPBggXSw6VZs2b4448/lHKuW7cO9erVk1ZtUg4Wq537OLN2Gkb1bYmqwvGwbw281HcYRnw+FjM3X/DgL1IA+7Zi1ZC9trCZmZnIyMiQ/gmxt1KlSjh+/LhyTIT9+eefEFP/xHTAefPmeS0LFqyQBO6fwdppo9C3ZVXJOadvjZfQd9gIfD52JjZ79IDPe59jhaxxnu5hBL788ktFCBHOTidPnowDBw5Ifu1WrlyJDz/8UBLBxTPAkzeKIJ5ce16T90ys7lXOvI8I4Zh0j5Um7V7DgwXxRALiYSDU85kzZxaY/e+++06ac1m5cmV069YNjRo1wpgxYyDmVRbbLXM1epXL46jW4PdFOCb13C6AfVuxbdNeUnDhHE/0U/KXwQf9FT6R9uzZ4yWlZzEcQSBzdS+Uy+PMUd+uhBP1PaZOrx2RAUdd02ufY44Cxuu6KwFh7SdWimnRooVJ31+9enW88847iI+Pd9es25QviiA24WJkRxG4cyQKY4f0R9++fdCnj/5f37798cnENTiXu/Kto5LndUmg0ATE0rhHjhyx6jqnT59GVFQUNmzYIH1Jteokr450B0eixmJI/77oa7j/+/Tpi779P8HENedyl232QAbs2zyw0phlhcDFixch/H5m0LHJAAACCklEQVRER0db/CfCxRTACxcuKOdxhwQsErhzBFFjh6B/377KeK9P377o/8lErPHoAZ/3Pscs1iUDvJ7AjRs3IFYAMzeN29MLTxHE02uQ+ScBEiABEiABEiABEiABEiABEiABErCKAEUQqzAxEgmQAAmQAAmQAAmQAAmQAAmQAAmQgKcToAji6TXI/JMACZAACZAACZAACZAACZAACZAACVhFgCKIVZgYiQRIgARIgARIgARIgARIgARIgARIwNMJUATx9Bpk/kmABEiABEiABEiABEiABEiABEiABKwiQBHEKkyMRAIkQAIkQAIkQAIkQAIkQAIkQAIk4OkEKIJ4eg0y/yRAAiRAAiRAAiRAAiRAAiRAAiRAAlYRoAhiFSZGIgESIAESIAESIAESIAESIAESIAES8HQCFEE8vQaZfxIgARIgARIgARIgARIgARIgARIgAasIUASxChMjkQAJkAAJkAAJkAAJkAAJkAAJkAAJeDoBnz///BP8RwZsA2wDbANsA2wDbANsA2wDbANsA2wDbANsA2wD3t4GKIJQBKIIxjbANsA2wDbANsA2wDbANsA2wDbANsA2wDZQLNqAz969e8F/ZMA2wDbANsA2wDbANsA2wDbANsA2wDbANsA2wDbg7W2AIghFIIpgbANsA2wDbANsA2wDbANsA2wDbANsA2wDbAPFog38P2nemYIzUDaz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3337397"/>
            <a:ext cx="4934585" cy="3099410"/>
          </a:xfrm>
          <a:prstGeom prst="rect">
            <a:avLst/>
          </a:prstGeom>
        </p:spPr>
      </p:pic>
      <p:sp>
        <p:nvSpPr>
          <p:cNvPr id="10" name="AutoShape 4" descr="data:image/png;base64,iVBORw0KGgoAAAANSUhEUgAABdAAAAJWCAYAAABYhaXaAAAgAElEQVR4AeydCbxN1f7AV6YrFwlXhni6dHFJSqUkvSiVvCaVNL4KkRKpZHyi+v8bSDxek/9rkGTIM1SoR6mMZZahiEIypszT7/9ZO+fY595z7tnn3jOsvfd391mdvdZee5+1v2udtZzvWXdtJWwQgAAEIAABCEAAAhCAAAQgAAEIQAACEIAABCAAAQjkIqBypZAAAQhAAAIQgAAEIAABCEAAAhCAAAQgAAEIQAACEICAINBpBBCAAAQgAAEIQAACEIAABCAAAQhAAAIQgAAEIACBMAQQ6GGgkAQBCEAAAhCAAAQgAAEIQAACEIAABCAAAQhAAAIQQKDTBiAAAQhAAAIQgAAEIAABCEAAAhCAAAQgAAEIQAACYQgg0MNAIQkCEIAABCAAAQhAAAIQgAAEIAABCEAAAhCAAAQggECnDUAAAhCAAAQgAAEIQAACEIAABCAAAQhAAAIQgAAEwhBAoIeBQhIEIAABCEAAAhCAAAQgAAEIQAACEIAABCAAAQhAAIFOG4AABCAAAQhAAAIQgAAEIAABCEAAAhCAAAQgAAEIhCGAQA8DhSQIQAACEIAABCAAAQhAAAIQgAAEIAABCEAAAhCAAAKdNgABCEAAAhCAAAQgAAEIQAACEIAABCAAAQhAAAIQCEMAgR4GCkkQgAAEIAABCEAAAhCAAAQgAAEIQAACEIAABCAAAQQ6bQACEIAABCAAAQhAAAIQgAAEIAABCEAAAhCAAAQgEIYAAj0MFJIgAAEIQAACEIAABCAAAQhAAAIQgAAEIAABCEAAAgh02gAEIAABCEAAAhCAAAQgAAEIQAACEIAABCAAAQhAIAwBBHoYKCRBAAIQgAAEIAABCEAAAhCAAAQgAAEIQAACEIAABBDotAEIQAACEIAABCAAAQhAAAIQgAAEIAABCEAAAhCAQBgCCPQwUEiCAAQgAAEIQAACEIAABCAAAQhAAAIQgAAEIAABCCDQaQMQgAAEIAABCEAAAhCAAAQgAAEIQAACEIAABCAAgTAEEOhhoJAEAQhAAAIQgAAEIAABCEAAAhCAAAQgAAEIQAACEECg0wYgAAEIQAACEIAABCAAAQhAAAIQgAAEIAABCEAAAmEIINDDQCEJAhCAAAQgAAEIQAACEIAABCAAAQhAAAIQgAAEIIBApw1AAAIQgAAEIAABCEAAAhCAAAQgAAEIQAACEIAABMIQQKCHgUISBCAAAQhAAAIQgAAEIAABCEAAAhCAAAQgAAEIQACBThuAAAQgAAEIQAACEIAABCAAAQhAAAIQgAAEIAABCIQhgEAPA4UkCEAAAhCAAAQgAAEIQAACEIAABCAAAQhAAAIQgAACnTYAAQhAAAIQgAAEIAABCEAAAhCAAAQgAAEIQAACEAhDAIEeBgpJEIAABCAAAQhAAAIQgAAEIAABCEAAAhCAAAQgAAEEOm0AAhCAAAQgAAEIQAACEIAABCAAAQhAAAIQgAAEIBCGAAI9DBSSIAABCEAAAhCAAAQgAAEIQAACEIAABCAAAQhAAAIIdNoABCAAAQhAAAIQgAAEIAABCEAAAhCAAAQgAAEIQCAMAQR6GCgkQQACEIAABCAAAQhAAAIQgAAEIAABCEAAAhCAAAQQ6LQBCEAAAhCAAAQgAAEIQAACEIAABCAAAQhAAAIQgEAYAgj0MFBIggAEIAABCEAAAhCAAAQgAAEIQAACEIAABCAAAQgg0GkDEIAABCAAAQhAAAIQgAAEIAABCEAAAhCAAAQgAIEwBBDoYaCQBAEIQAACEIAABCAAAQhAAAIQgAAEIAABCEAAAhBAoNMGIAABCEAAAhCAAAQgAAEIQAACEIAABCAAAQhAAAJhCCDQw0AhCQIQgAAEIAABCEAAAhCAAAQgAAEIQAACEIAABCCAQKcNQAACEIAABCAAAQhAAAIQgAAEIAABCEAAAhCAAATCEECgh4FCEgQgAAEIQAACEIAABCAAAQhAAAIQgAAEIAABCEAAgU4bgAAEIAABCEAAAhCAAAQgAAEIQAACEIAABCAAAQiEIYBADwOFJAhAAAIQgAAEIACB5BEYNGiQNGrUSCpUqCCVK1e2QuPGjeXdd98NFqJXr15y/vnnyxlnnGEdr1atmjRp0kSmTJkSzKN3br/9dsnIyJCKFStKlSpVpGnTpvLbb7+F5CECAQhAAAIQgAAEIAABCEDAKQEEulNS5IMABCAAAQhAAAIQSBiB48ePS3Z2tiilZNSoUWHfR+cpX768leejjz4Km0cnzpgxQ2rWrClr1qyJmIcDEIAABCAAAQhAAAIQgAAEnBBAoDuhRB4IQAACEIAABCAAgYQTaN68uSXHJ06cGPG9ApJ93rx5EfO88MILsmDBgojHOQABCEAAAhCAAAQgAAEIQMApAQS6U1LkgwAEIAABCEAAAhBIKIHbbrvNEuhvvvlm2PfZu3evtYSLnqUeaQb6L7/8Io8++mjY80mEAAQgAAEIQAACEIAABCAQKwEEeqzEyA8BCEAAAhCAAAQgkBACnTp1sgT6888/H/b6AwYMkHPPPdfK884774TN06VLF9m6dWvYYyRCAAIQgAAEIAABCEAAAhCIlQACPVZi5IcABCDgUwI/r18v4954w7Nh7mef+bRmuW0ImEOgd+/elhx/4oknchVqw4YN0qdPH3nggQesPC+//HKuPAsXLpQXX3wxVzoJEIAABCAAAQhAAAIQgAAE8ksAgZ5fcpwHAQhAwGcEpo0dK3WVkus8GBopJVcphkSfNWlu10ACgwcPtuT4/fffn6t0jzzyiOzZs0eefPJJK0/fvn1z5bnnnnvk0KFDudJJgAAEIAABCEAAAhCAAAQgkF8C2IL8kuM8CEAAAj4joAX61UpJfw+GdkpJCwS6z1o0t2sigbffftuS4zfccENI8WbPni2BddH18i56DfSHHnooJM/o0aPlP//5T0gaEQhAAAIQgAAEIAABCEAAAgUlgEAvKEHOhwAEIOATAgh0n1Q0twmBFBKYOnWqJcebNGkSLMWxY8ekXbt2ol/1pkW6Fuht2rQJ5tm3b5/cd999wTg7EIAABCAAAQhAAAIQgAAE4kUAgR4vklwHAhCAgMcJ5BTovZSSBz0SWislTZWS2R9/HAxL5s71eI1yexAwj8DcuXMtOV67du1g4UaOHClffvllMD5x4kQrz1VXXRVM0w8XXb58eTDODgQgAAEIQAACEIAABCAAgXgRQKDHi6TPrzPz3ntlYps2BBjQBhy2gVWdO7uu18gp0B9WyloTvblS4rVwkVLSmCVdXNdGKbD7Caxdu9aS4xkZGdbN6DXPu3TpEnJjejkXPQP9/PPPt9I3btwojz/+eEgeIhCAAAQgkHoCmzdvllvG3EKAAW2ANuCLNrBo0aLUd7yUIGEEEOgJQ+uvC//ltNOk/hlnyPW1ahFgQBuI0gbSCheWPk2buq6TCCfQ9axtL66J/ohSchkC3XVtlAK7n8DOnTstOV64cGE5fvy49O/fX7Qgt28rV6608vzlL3+xkvVa6Po8NghAAAIQMIuAfi6F/sGz7m11CTCgDdAGPN0Gip9ePNekD7N6ZEpTUAII9IIS5HyLQL0KFWRZp04i/fsTYEAbiNIGBlxxBQLdcPGOQGdwg0BqCOh1zgsVKmQJl4ULF8qzzz6bqyBbt261jpcsWdJa2mXYsGG58pAAAQhAAAKpJ6AFeq3ra0l//oMABCDgcQLXDLkGgZ76YSehJUCgJxSvfy6OQOeHA348cd4GvCrQ+yklXT0S7lNKLlFKVi9dGgzrVq3yT6fOnUIghQTKlStnCfK//e1voh8OmnM7fPiwdVzParzjjjvkyJEjObMQhwAEIAABAwgg0PnpAAIQ8AsBBLoBg06Ci4BATzBgv1wege5cniKaYeVVgf7EiTXR9drhXgsNlZJzWdLFL0Ma95liAllZWZYgHz16dMSSlCpVysozffr0iHk4AAEIQAACqSWAQPeLOuQ+IQABBHpqx5tkvDsCPRmUHb7H0aNH5cCBA7mCw9PznU3/uXS499VrjzrdEOhIYX4YcN4GvCzQLzR8aZb8rteufxzQ98YGAQgknsAll1wil156aZ5vVL16dWnVqlWeeTgIAQhAwM0EZs6cKS1atJCXX34512106tRJ2rdvL3Pnzs11LFUJ27Zts55dod9/7969smrVKhk+fDhLuHh82Qq0KQQg8CeB/Aj0Xbt2yf333x8S7rvvPtH9f6K3hx9+ONf7vvvuu4l+W1dfHxtgUPX9z//8jzWbKi0tTexhz549CS3llClTwr7v119/7fh9EejO5SmiGVYIdPc9eBSB7ng4ICMECkzgwQcflG+//TbP67Rp00bWrl2bZx4OQgACEHA7gZ49e1qCw34f33zzjbRs2VL0cyJM2nr06CFz5syxivTVV19JrVq1pEqVKgh0BDoEIOALAvkR6PrHxjfffDMkZGZmWj8+Jrp/f+edd0Le9/LLLxf9b3C2yAQQ6JHZJP2IFuj6Hx7J3rRAv+666wr0tgh0pDA/DDhvA34S6D2VEi+ER5WSC5SS3Tt2BMNvO3cWqN/kZAhAAAIQgAAEIBCJwIoVK6wZ5k2bNg1m0bMVlyxZImeffbbov142adPfY/X3WfvGEi7MzYUABPxCID8C3d5fBvb1Xxjpv95J9jZixAjp2LFjst/WVe+HQDeouhDozgUkshZWbm4DfhHo+qGidZWS8zwYGpy4N4OGEIoCAQhAAAIQgICHCHz44YfW3ZxzzjnBu5o1a5ZosW7iEla9e/eWF198MVhWvYNA94s65D4hAAEEekj378kIAt2gakWgI4XdLIUpu/P26yeBXs+ja6LrHwf0vbFBAAIQgAAEIACBRBCYMGGCddlGjRrJ/v37ZenSpbJjxw4ZNmyYvPTSS4l4y7hfE4GOVIQABPxCAIEe9yHEuAvy7d+gKkGgOxeQyFpYubkNINDdtwZ6zoePItANGjwpCgQg4DoCejmsv5yhpFpFAgy82wZ0G9/4ww8hn8/u3btbz57Sa89G2wIz0Nu2bSsLFiwIPjC0devWUZ8TEe3ayTqOQPeLOuQ+IQABBHqyRpbUvQ8CPXXsc70zAh0p7GYpTNmdt18EOgI91wBAAgQgAAEfEdi6aZO1xFfJJkoIMPBqG6hTSMnKHA9EnjdvniXQK1WqJMeOHYv4qV+2bJl899131vE+ffrIU089Ze0fP35catasmee5ES+a4AO6zKtWrQp5FwQ6UhECEPALAQR6SPfvyQgC3aBqRaA7F5DIWli5uQ34WaDXP7F2+DlKideCXu991/btBo0qFAUCEICAmQS0QM8qrkTdSoCBd9tAZpncAl1/IvXM8iuuuELuvffesCJ84cKF8tBDD8mQIUOsD/D06dNlw4YNsmnTJtEPebvjjjtEp5m28RBRv2hC7hMCEAhHAIFu2qgU//Ig0OPPNN9XRKAjhd0shSm78/brZ4GuH775pFLS14NB39vObdvyPQZwIgQgAAG/EECge1ca84PAybqNJND151yvad6sWbOIEt2NfQECPZxSIw0CEPALAQS6G0eu2MqMQI+NV0JzI9CdC0hkLazc3Ab8LNDPU0p6evTBovreEOgJHSa5OAQg4BEC4QR65WZKKjUnwMC7bUC38dVLlwY/xV6T6IsXL5YVK1YE70/vsISLX9Qh9wkBCCDQQ7p/T0YQ6AZVKwIdKexmKUzZnbdfBLr710DP+VBRHUegGzSg+qQo27dulTeff57gIwb//c9/PNG6wwl0vQzW6R0IMPBuG6hdQsnMyZNDPsNek+ghN4dAF5QiBCDgHwII9JwjgPfiCHSD6hSB7lxAImth5eY2gEA/KdCbKSXnKyUXeTBoof7DiQeAGTTUUBQPEVi+cKH1IMYz/lJLCN5nkFnqdHnkxhs90YIjCXQ1VgkBBl5tA9XOzy3Q9QfayxKdGej+kYfcKQT8TgCB7ol/ouZ5Ewj0PPEk9yACHSnsZilM2Z23XwT6SYHeSClpp5Q87sHQUClZtXhxcgcS3s1XBLRA11JVXXkrwQcMSp9ziXRt3doTbRyBjiT3qiTP674iCXT9ofaCRO/Xr58MHjw4pI9CoPtdKXL/EPAPAQR6SPfvyQgC3aBqRaA7F5DIWli5uQ0g0E8K9MZKSVePromu7w2BbtAg68GiIND99cOB3wR6uXuUZNxKgIF32kDNSkoeb9tWhvfvHwwrvvkmODoFJHrr1q1l0qRJwXS37PAQUf+IQu4UAhDITQCB7pbRKv/lRKDnn13cz0SgI4XdLIUpu/P2i0BHoMd9AOGCviSQU6CfcsXNclrdiwgeZVDxzJrS5sILZcqoUcHw1fTprmz7Tmag1ymmpFIHJRn9CDDwZhuoVU7JB6++GvIZ3rVrlyilrPD777+HHDM98sYbb8jo0aNDiskM9NySjRQIQMCbBBDoId2/JyMIdIOqFYHuXEAia2Hl5jaAQEegGzT0UBQXE8gp0Itc1spaE71KzXOE4H0GmeUqys3nnuvKFuxEoGdVVlJksxL+g4BXCegfiHIKdP2BHjJkiCXQ582b58rPt73QCHRvikLuCgIQyE0AgW7v/b25j0A3qF4R6EhhN0thyu68/SLQEegGDT0UxcUEwgn0rFNLiurQn+ADBqfe8IC0vfhiV7ZgBLpXlTD3FQuBSALdlR/qCIVGoOeWbKRAAALeJIBAjzAQeCgZgW5QZSLQnQtIZC2s3NwGEOgIdIOGHoriYgIIdH//UOA3gV5qopLTXyfAwDttoPplSnrceaeMe/31YLCvie624WnKlCny2WefhRQbge5NUchdQQACuQkg0EO6f09GEOgGVSsCHSnsZilM2Z23XwQ6At2goYeiuJiAE4FeotXfpUSrewkeZHD6pS3lb3XqyPxZs4Jhydy5rmjR+ZmBfkl2hjS9tKq0anc+AQaebAPnlTtVhvbt64rPcLhC8hDR3EKNFAhAwD8EEOjhRgZvpSHQDapPBLpzAYmshZWb2wACHYFu0NBDUVxMwIlAr6uUVD+rjlQ/K5vgcQY1KpwpF6Snu6JF50egN7mgsnRZ0F7881WcO/Ubgdue/isCnU84BCAAAZcSQKC74p+gBSokAr1A+OJ7MgIdKexmKUzZnbdfBLpzgd5HKeuhiA2UEq+Fc07cW3xHEq7mJwJOBHq2UqKeGyPqf8cSPM6g6FMjpHnVqq74CCDQ/aaGuV8nBNwu0Hft2iW//fZbSB/EEi5Oap48EICAFwgg0EO6f09GEOgGVSsC3bmARNbCys1tAIEem0Cvr5Qs8mCYq5Toe2ODQH4JIND5UcD+wwgC3Qtfv7kHPxNwu0APN5Yh0P3corl3CPiLAAI93CjgrTS+uRtUnwh0pLCbpTBld95+EeixCfTzlJIVHgzfnphVb9AwRFFcRiA/Ar3ok/+UYo+/QvAggxId+svlFSvKhrVrg2Hj998b2aqZge4vqcDdOiPgdoH+yy+/yLZt20L6HAS6s7onFwQg4H4CCPSQ7t+TEQS6QdWKQHcuIJG1sHJzG0CgI9D1DwIIdIMGYJcWJT8CvU6RolKrTHmpeWZNgscZnF0l01oCy8TmjUB3vyjgDuJPwO0CnYeIxr9NcEUIQMA9BBDoJv6LM75lQqDHl2eBroZARwq7WQpTduftF4FeMIF+pVLyV6WkmQfDxUrJ3t9/L9BYwsn+IZAfgZ5VuqwU+ehnUd8IwesM5h2R7EKFjfxAINDdIwQoafIIINCTx5p3ggAEIBBvAgh0I//JGddCIdDjirNgF3O1QE9Lk2WZmSLZ2QQY0AaitIEBGRnSp3z5gnUYKTh72tixcrU6Kb8fVkqa2uJPKCUX2uL9lJJ6tnh/pUQvx9LTltZYKelqi+s89qAfIppzCZe6SskkpeRTDwZ9b3t2705B7fKWbiSAQOdHgDx/CEGgS7y/HHM9CCSSQH4E+oYNG4wZvmbMmCGzZ88OKY9ewkVdr4T/IAABCHiewBAlXbp0CekD8xPp1KmTDB8+PD+nFuicESNGSMeOHQt0Da+fjEA3qIYR6Mh3foDwRxtAoJ+U5PkR6BcoJQs8uCa6XtZF/wCBQDdoYDa8KPEQ6KfMOSinfLWP4EUGn++R7FMKyf59+0KCCc2aGeiJ1LBc260E8iPQ27RpY8JHOmIZEOieV4b8OAIBCAQIINAjjgVeOYBAN6gmEej+kKdIcuoZgY5Aj/RQVAS6QYOyC4oSD4Feo0Y9a53semmnCsH7DPRfuez49deUt24EulsVL+VOJIFYBfpPP/0kSinRr6ZuCHQEOgQg4BsCCHRTh6K4lQuBHjeUBb8QAh2xilz3RxtAoMdXoHdUSm5QSm7xYLheKdn0448FH2C4gicJxEOgn1X3Imn14Xy5dZ0QfMCgftkMBDoLu0DAUAKxCvTXXnvNEuivvvqqEWPcP//5T3nrrbdCyoJA9406DMzB5RUC/iWAQA/p/70YQaAbVKsIdH/IUyQ59YxAj69Av0wpGayUjPVgaKCUfL9ihUEjFUUxiQACHekf6w8fCPREzh/m2hAoGIFYBXqzZs0sga5fTdh69Ogh+vusfUOgI9AhAAHfEECg27t/T+4j0A2qVgQ6YhW57o82gECPr0BvoZRM8+ia6PreEOgGDdSGFQWBjkBHoBdMWHI2BEwiEItAP3z4sBQvXtwS6PpVx1O9Pfvss6Jnods3BLpv1KF/Zx1z5xAIEECg27t/T+4j0A2qVgS6P+Qpkpx6RqAj0COtgZ4zHYFu0CBtYFESIdAvuf4Oa030c0qVEYL3GNQ95RRpVLq0XFymjBX0muhrly9PeutmDXSTtC1lMYVALAJ95syZUrp0aUug61cdN3FDoCPQIQAB3xBAoJs4DMW1TAj0uOIs2MUQ6IhV5Lo/2gACPbECfaBS0k4pae/BoO8rFbKrYKMbZyeKQCIEeqPm18u9g/5Peq3cRfABg0bVa8qqxYsT1UQjXheBboqypRwmEYhFoD/66KNSuHBhS6AXKlRIdNzEDYHuG3UYmIPLKwT8SwCBbuIwFNcyIdDjirNgF0Og+0OeIsmpZwR6YgX6zUrJw0rJqx4MFyglX8+YUbDBhrM9QyARAv3iq26U9iMnSv/NQvABg8bZ5yLQDX2gpElil7Ikh0AsAr1atWqWPFdKWa86nupt3rx5smjRopBiINAR6BCAgG8IINBD+n8vRhDoBtUqAh2xilz3RxtAoCdWoLdRSkZ7dE302xHoBo3aqS8KAh3JX9AfOhDoyRGjvAsEnBBwKtB//vlna/Z5iRIlLHmuX/VsdJ2eyo2HiPpGE/p3hjF3DoG8CCDQUzkEJeW9EehJwezsTRDo/pCnSHLqGYGOQM+51rnTOALd2Xjql1wIdAQ6At2JliQPBNxBwKlAHzRokCXO77333pBXnZ7KDYGOQIcABHxNAIGeyiEoKe+NQE8KZmdvgkBHrCLX/dEGEOjJFeivKyU9PBy0RGXzJwEEOgIdge4OMUopIeCEgFOBXr16dcnMzJTjx49bAv3YsWNW/KyzzkrpYLhmzRpZt25dSBlYwsXXOjGvubocg4D3CCDQQ/p/L0YQ6AbVKgLdH/IUSU49I9CTK9AfVEpuVEqe82C4WCmZ+O9/GzSSUZRkEkCgI9AR6E60JHkg4A4CTgT64cOH5fHHH7fkuR5v9BroWqTr8MQTT4g+btKGQEegQwACviGAQDdp+ElIWRDoCcGav4si0BGryHV/tAEEenIFeielZLhH10TX94ZAz9+Y64WzEOgIdAS6O8QopYSAEwJOBPqhQ4eC8lyPYwGBrve1RNfHU7UdPXpU9Gx4+4ZA94069N5sYu4IArESQKDbu39P7iPQDapWBLo/5CmSnHpGoCPQna55Hi0fAt2gQTwFRUGgI9AR6E60JHkg4A4CTgR6zqHGLtBzHkt2nDXQkeUQgICvCSDQkz3sJP39EOhJRx75DRHoiFXkuj/aAAI9tQJ9vFLyvEfC35SSJ9q2lbdffjkYli1YEHmg4YinCCDQEegIdHeIUUoJAScEEOi+Vm+xznUlPwQgYBoBBLqnvmeFuxkEejgqKUpDoPtDniLJqWcEemoFei+lpIlS8rgHg14T/bVnn03RKMbbJpsAAh2BjkB3oiXJAwF3EHC7QH/vvfdk4sSJIUMhS7jwowAEIOAbAgj0kP7fixEEukG1ikBHrCLX/dEGEOipF+gDPbomem8EukGjeuKLgkBHoCPQ3SFGKSUEnBBwu0APN+oh0H2jDk2bC0x5IJB8Agj0cMOAp9IQ6AZVJwLdH/IUSU49I9AR6NHWNs/vcQS6QYN6EoqCQEegI9CdaEnyQMAdBBDoyGYIQAACLiaAQE/Ct5/UvgUCPbX8Q94dgY5YRa77ow0g0M0T6B8rJQsTMCt9mVIyKcJ15yslSyIcQ6CHDI9EIhBAoCPQEejuEKOUEgJOCLhdoH/wwQcyZcqUkBGLGeguloHJn7/LO0LA3QQQ6CH9vxcjCHSDahWB7g95iiSnnt0s0BsqJfedCLcoJU3VSRn+hFJyoS3eTympZ4v3V0rOU0p62tIaKyVdbXGdxx76nDjHLpQvUEoW2MRzC6Vkmi3eRikZbYt3UkqG2+J6DfScS7jcrJRMsOWxv19B9hedYGQX5Xr/RqXkeqVE83wpju/LDHSDBvUkFAWBjkBHoDvRkuSBgDsIuF2g9+jRQ/T3WfuGQEegQwACviGAQLd3/57cR6AbVK0IdMQqct0fbcCtAn3Z/PlyrVLB0MyDAl0L72dPzEZ/XSn5u1LyvFKiZ5LrWerDlBIt5JcqJYNO5G2vlMw4IcGnKyUdlZIuSsnXSkk4gW4X8mOUEv0DgD2tIPsIdIMG9SQUBYGOQEegu0OMUkoIOCGAQPeNZnP3LFtKDwEIhCeAQE/Ct5/UvgUCPbX8Q94dge4PeYokp57dKtBDOiwR+farrzw1A/0dpeQ6pWSEUvKmUtJSKZmslA56BusAACAASURBVNyplLx4Qp5nn5ip/q1SUlUpGXoiXf+woGfFX6yUvKuUDDkxw/ybMDPQtSDXy8Xo6zZSSkYi0HM2LeIOCSDQEegIdCdakjwQcAcBtwv0gwcPyqFDh0JGMGag86MABCDgGwII9JD+34sRBLpBtRpNoC9fvlxmz55thS+//FIOHz4ctfRbtmwJnqPP3bx5c65z9Fp11113Xa70WBLqpaXJssxMQQ4jh2kD0dsAAv3kMi2mLOGil1T5i1Ly1gmZrZep0cvRaDF+6YmZ6Hr2eYcTx7VA17JcL8ei9y9TSrSA19fQ51xzYvkavc65XubGvoSLFuh6Rrueta6XqGmNQI9luCGvjQACHYGOQHeHGKWUEHBCwO0C3TY8BXcR6L5Rh+Fn5JIKAT8RSIFA/+KLL+T222+XSy65RM455xx5+umng/1vpJ0VK1ZIgwYNpH79+tK6dWvp2bOnlXXEiBHSsWPHSKeRLiIIdIOaQTSBrh/MMmjQIDnttNNEKSX//e9/8yz9kSNH5Morr7Ty3nXXXaI/EN99912ucxDo0YUnUhhG8WwDXhLoek3zh06EgHQOrGHutjXQeyglzZWSOSeWYHkuh9jWAl3fqxbgWpprsR4Q6FqSf6iUXJ3jnGhLuOhlXvQ66HpJmIIs3RI4lyVccg1xnk5AoCPQEehOtCR5IOAOAm4X6OvWrZONGzeGjLsIdAQ6BCDgGwIpEOiBDveRRx6xpHjTpk0DSWFfjx07Jn369JFTTjlFunfvHpIHgR6CI2wEgR4WS2oSowl0XapffvlF7r33XkuKv/baa3kW9N///rf1a1SxYsVk//79EfMi0JHD8ZTDXCt6e/KKQP9+xQprdvVflRId9Cxstz9E9N9KiV7b/T9KiZ4drx9Iqh8w+saJpVryEuiLlZK7T0j0tickfDiB/tWJGer3nHgPveZ6QIAX9BWBHnGo8+QBBDoCHYHuDjFKKSHghIDbBToPEfWNJvTTnGLuFQLOCaRQoLdv317uueceqVy5cp7fed59913517/+ZfnE6dOnh+RFoIfgCBtBoIfFkppEJwL9/fffl08//VTS0tLkySefjFjQtWvXyuTJk6V27drSpEmTiPn0AQR6dOGJFIZRPNuAVwR6zo7l5/XrXSvQI4nrT0+sbR7peLh0Lcg/jyLF9Qz2aSdmsoe7Rn7TEOg5W6W34wh0BDoC3YmWJA8E3EEAgY6AhgAEIOBiAikS6Nu2bZPevXvLgAEDrJnlkSbPbtiwQcaPHy8PP/ywFC1aVPbu3RvyRQmBHoIjbASBHhZLahKdCPRHH33Umk2uxfjNN98ctqDHjx+3lnrZunWr9ctS3759w+YLJCLQkcPxlMNcK3p7QqCbtwZ6foW1aech0AMjmz9eEegIdAS6O8QopYSAEwJuF+j6GV0LFy4MGYBZwsXFMtD5vFtyQgACmkCKBPrYsWNFzyZ/7733LP+n1zgPt+nloPVWr149a830nHkQ6DmJ5I4j0HMzSVmKE4Gu/zRDb/qhn+eee27YsupZ6ps2bZIxY8ZYH6Boa6Uj0KMLT6QwjOLZBrws0OsrJd1PhG4nHqQZWBNdv+o103sqdwh0vb55Xb3WeeHCnguXFCok5yr+CRB2EHVRIgIdgY5Ad6IlyQMBdxBwu0APN3wi0BHoEICAbwikSKB37drVmk0+f/58y//pfjfnNmHCBFm/fr3o2ep6/fPAg0Pt+RDodhrh9/n2HJ5LSlKjCXS9/nm/fv2ssumZ6CVLlsxVzs2bN1u/POkDDz74oLXUS6Q/4QicjEBHDsdTDnOt6O3JqwJ966ZNcr5S0uhEuMgjAn1nVpZ4Lfx69tnWjwOBcYBXdxJAoCPQEejuEKOUEgJOCHhWoF+gRI0lwIA2QBvweBv4u5IuXboU+EtFp06dZPjw4Y6vE5hku3PnTkugB2aaBy6gpflbb71lRceNG2flmTFjRuBw8BWBHkQRcQeBHhFN8g9EE+h6ZnlgNvmwYcOshq+XabFvL730kuglXPRWq1Ytueyyy+yHw+7HQ6DXVEo+jLLmr2lLHVCe+D24EJaxsXxYKXnQB7N/Dx86JPVss83dOAPdmqWdHf1HEbf9cHS4Th3Rfy3A5m4CCHQEOgLdiZYkDwTcQcDtAv2FF16wHk5nH1mtGegIdH5A4AcU2oAf2kCcBHqHDh2sdcq15A6EmTNn2rvW4L6W47169QrGTz/9dNEC3r5poX706FErqXPnztb65/v27bNnsfYR6LmQ5Erg23MuJKlLiCbQA+uf6xJ+8sknlkD/6quvggXWIvy7776z4nq2ulIqOGM9mEnE+lXshhtukEBo1KiR/PWvf7VniXkfgR6bQEU4+5sXAt09S7gg0GMeDjghiQQQ6Ah0BLo7xCilhIATAm4S6MuXL5cffvjBGvG0rNFLi1aqVEn091n7hkD3+IxbP0hR7hH577QNxEmg33///dZk2CuvvFICQbu7cJueUT5t2rTgoQsvvFBatGgRjOu10ZcuXRqMZ2dnS+PGjYNx+w4C3U4j/D4CPTyXlKRGE+j6l6jAtnbtWkuQv/3221bSrl275PXXXw8cFj1bXQv0cL9U6bSJEycGg/7Fyv4hC14khh0Eur+FMD8IxFb/fhLoeg3xPrbgtjXQcwr0O049Vf5WrJjcnJbmuXBN0aLy265dMfT8ZE01AQQ6Ah2B7kRLkgcC7iDgJoGu19wdPHiwNQyuW7dOFi9eLE888YSMHDkyZGhEoCPQWbaENuCbNhAngR7LEi6B9c8DHe/tt98uNWrUsKK///57yF8F6dnq2hHaZ6wHztOvCHQ7jfD7CPTwXFKSmpdA10u19O3bN1iuw4cPS5EiRYJpL7/8sui0wKZle1pamhw4cCCQFPGVJVxik5/IYngVtA34RqAfPmyts62XCgkEtwt0fR9zqlWTVZmZngv6x44dv/4acazggHkEEOgIdAS6O8QopYSAEwJuFeh5jY4IdOSpb+Sp01nK5PPujPYUCPTA+ueBfrhPnz6WJzxy5Ii88sorIT5w7NixlkAPt/65Ph+BHqAY+RWBHplN0o/kJdDHjBkjn332WUiZMjMz5Y477pBZs2bJvHnzQo5lZWXJ5ZdfHpIWKYJARwgXVAhzfmxtyC8CPVyf43aB3rhwYdmVlSVuW/PcSXmbFC6MQA/XaA1OQ6Aj0BHoTrQkeSDgDgJuEujz58+XlStXRh0hEegIdAQ6bcA3bSDJAn379u25ZpPrh4XqWebvvPOOzJ49O6SP1jPbixYtKuHWP9cZEeghuMJGEOhhsaQmMS+Bbl//PFA6vexK/fr1rV+WAmn6dcuWLdaH5h//+Ic9OeI+Aj02+YkshldB2wAC3b1roCPQIw4lHEgBAQQ6Ah2B7g4xSikh4ISAmwR6uCFPLxM6Z86ckEMIdOSpb+QpM8u9O7Pcad0mWaC/+eabMmnSpJA+Vz8jUQt0vbRLzk2vf37ppZfmTA7GEehBFBF3EOgR0ST/QCSB/u2330rdunVl//79IYXSvyBVq1ZN/vjjj5D0N954w/rQ5JyxHpLJFkGgI4QLKoQ5P7Y2hED3jkB/5vTTpV16unQsWdJzQd/Xz+vX20YLdk0jgEBHoCPQnWhJ8kDAHQTcLtB79OjBQ0SdijbyIVtpA95rA0kS6FOnTpWnnnrKmk2uV52wP3tCL/2sH+j822+/WV9bfv31V/m///s/eeyxxyxHeN5554kW70uWLMn1tQaBngtJrgQEei4kqUvIKdB/+uknufXWW61fiRo1amQ96HPUqFHBAuoHiNqfuDts2DC5++675eKLLxadv2XLllY8p3gPXuDEDgI9NvmJLIZXQduAnwW6Xme7nlKiH86pQ2P9C7k6KdT759jXDyDVy77YmV+glCywpbVQSqbZ4m2UktG2eCelZLgt3kspGWiL269t319yooz25U9yzkC/umhReS0jQz6vWtVzocEpp8iqxYtzDhnEDSKAQEegI9DdIUYpJQScEHCTQO/du3fIw+n00IhAZ7Y5s81pA75uA0kS6N9884311z6LFi2SuXPn5lqqZcOGDcFvK7t27ZLPP//cWvJZP+xZL7/1xRdfiHaNOTcEek4iueMI9NxMUpaSU6AnqyAI9FA5Zxdo7MMmEW3AzwL9jz17ZM/u3cHgdoF+U1qa9TBRu2T3yv7N+t4Q6MkaivP1Pgh0BDoC3YmWJA8E3EHATQJdLw8wePDgkLHr559/tpYStSeyhAtC1ddClVnm3ptlnledJkmg2/vYeO4j0KPTRKBHZ5S0HAh0ZG0iZC3XNK9d+Vmg5+xQEejZxj6QFIGes7XGHl+3bp2sWbNG9EyQzZs3y8aNG+X777+X1atXBy+2bds2WbVqlaxfv142bdokWkDo83RaziXagied2EGgI9AR6O4Qo5QSAk4IuEmgDx06VD744IOcw1KuOAIdgY5Apw34pg0g0HONAV5LQKAbVKMIdPNEJ/KZOklEG0Cgn+x4vSbQ3z3jDOlXpoxnw5ply05WHntRCeiHed9///1Srlw5a91B/dq+fXt5/PHH5dixY9b5EyZMkAcffFDOP/98K09aWprccccd8vDDD8uKFSvyfA8EOgIdge5ES5IHAu4g4CaBHm5w+v3332Xv3r0hhxDoyFPfyNO8ZiZzzB8z0RHoIf2/FyMIdINqFYGOrE2ErOWa5rUrBPrJjvcipaSBUnJxhNDI8DXQcy7hcn96unQrXVrGVqrkuXBRoULy+dSpJyuPPccE9AN7lFIya9asiOfofwPoPPoB4U43BDoCHYHuDjFKKSHghIDbBTproCPLkeW0AV+3AQS6068wrs2HQDeo6hDo5olO5DN1kog2gEA/2fH+tG6d/LByZcSwYuFCox8imlOgd0hPl9lVqxq7LEtB1mfvWLIkAv1k03W8t3v3bilUqJCceuqpcujQoYjnXXPNNZZAHz9+fMQ8OQ8g0BHoCHQnWpI8EHAHATcJ9MmTJ+d6cB0CHXnqa3nKLHN/zDLPq54R6Dm/qngujkA3qEoR6MjaRMharmleu0KgO+949+3di0DPNmOddAS683Zrzzlp0iRLjDdv3tyeHLJ/9OhRKVWqlJxyyimyffv2kGN5RRDoCHQEujvEKKWEgBMCbhLo4R4iOnHiRJk2bVrIsMUSLkh1pDptwDdtAIEe0v97MYJAN6hWEejmiU7kM3WSiDaAQHfe8bpdoM+sWlWGZ2R4IlxbrJg8cccdMrx//2BY+e23zivTpzm7detmCfSBAwdGJLBw4UIrT7169SLmCXcAgY5AR6A70ZLkgYA7CLhdoIcbpxDoyFPfyNO8ZiZzzB+z0xHo4YYBT6Uh0A2qTgQ6sjYRspZrmteuEOjOO163C/Q+ZcqIXuZlWPnynguXFCok415/3Xll+jRnYP3zr776KiKBQYMGWQJdPzg0lg2BjkBHoLtDjFJKCDgh4CaBvm3bNtm1a1fUIQuBjkBHoNMGfNMGEOhRxwS3Z0CgG1SDCHTzRCfymTpJRBswTaD/+OOPsnPnToN6w5NFcbtA71umjIyrVMmTa6L30/eGQD/ZWMPsBdY/T09Pl8OHD4fJ8WfS9ddfbwn0WNY/12ci0BHoCHQnWpI8EHAHATcJ9HAD2r///W8ZO3ZsyCEEOvLUN/KUWeb+mGWeVz0j0EP6fy9GEOgG1SoCHVmbCFnLNc1rV6YJ9AMHDkiVKlXkyiuvlIMHDxrUK4og0M1Y/zzcw0cR6NE/Kvoha0opa33zli1bSqSgBXus65/rd0egI9AR6O4Qo5QSAk4IuEmg//rrr7lmoPMQUWQ5spw24Os2gECP/uXI5TkQ6AZVIALdPNGJfKZOEtEGTBPouhvs2LGjJfpOO+00ef/9943pGb0m0FeedZY1I13PSnd7uPvUU+Wpu++WcW+8EQzfLVpkTNsxoSCPPfaY9bkaMGCA7Nu3L2z4+uuvrTyxrn+u7w+BjkBHoDvRkuSBgDsIuEmgh3uIaK9eveSFF14IGX6ZgY5Q9bVQzWu2Mse8N2MdgR7S/3sxgkA3qFYR6MjaRMharmleuzJRoB8/flyqVq1qiTw9Y1aHvNZsTlbX6TWBPrR8edFrh+ulXbwW9H3pB4yynSRw/vnnW58lLckjbYMHD7byxLr+ub4eAh2BjkB3hxillBBwQsDtAj3cOIdAR6Aj0GkDvmkDCPRww4Cn0hDoBlUnAt080Yl8pk4S0QZMFOi6K5w1a5Yl8goXLiy33HKLjBgxQjZs2JDSXlIL9LpKyYW2cIFSskCdbJstlJJptngbpWS0Ld5JKRlui/dSSgba4pHqeIlScq5SIeuXNy5cWHZlZQXT9ANCV2VmBuMd0tNldtWqwXjONdC1QB+RkRE8Hm5pFLem/bN8eQS67dPy22+/SaFChaREiRJ5rn/+t7/9zfrcjRs3zna2s10EOgIdge5ES5IHAu4g4CaBPmXKFPnyyy+jDlYIdOSpb+QpM8q9N6M81jpFoEcdE9yeAYFuUA0i0E8KsUhCi3QYeaENmCrQdXeoZ563atVKKlSoIB999JERPeRvu3aJPSDQzVwXHYEe+nEJrH/evHnz0AO22LFjx6RMmTLW+ufbtm2zHXG2i0BHoCPQ3SFGKSUEnBBwk0APN0otX75cVq9eHXIIgY5AR6DTBnzTBhDoIf2/FyMIdINqFYGOHPaCHOYeordjkwX6qlWr5MUXX5T58+cbJdHtXTUCHYFubw+R9mfOnCk33nij3HPPPdKhQwd58MEHRc+Y09t7770nn376aaRT45JuX/880gW/+eYb60erunXrRsqSZzoCHYGOQHeiJckDAXcQcLtA5yGiiFLfiNJYZyaT3x+z0xHoeX5v8cJBBLpBtYhAjy4ekbMw8kIbMFmg6y5x8+bNVs9oqkT3nECvU0u+zzxb9mUnQIzXqSXrapwte3Neu05t+b1WbTmaM70AcVNmoM+ZM0caN24sDzzwgKxfvz5klNfLEj3yyCNSvHhx0UusJHILrH/+xRdfRHybl156yRLonTt3jpgnrwMIdAQ6At0dYpRSQsAJATcJ9FdeeUU++OCDkCEKgY5AR6DTBnzdBhDoIWOCFyMIdINqFYGOHPaCHOYeordj0wW6vVs0UaLrNdH/qpTotc8DwdVroNeuKg+kZ8jSOgkQ6LWrSeeS5WWR7dq7zywrV6aXkjtLp0vj9PIyq1Z83tcEgT579mwpW7asTJ061d6MQ/abNGkiDRs2DEmLd2TXrl3W+udpaWly8ODBiJe/9tprLYE+fvz4iHnyOoBAR6Aj0J1oSfJAwB0E3CTQu3btKvoh2PZt0aJFopdxsW8s4YJQ9bVQZea5P2aeB+oZgW7v/j25j0A3qFoR6NHFI3IWRl5oA24S6LqLDEj0jz/+2Igec92qVfL9ihXB4PqHiNoE+sGa1eTtqjVkX3Zt+bFaRelXrpw8W+Us2VUnW47WrCZjq1aV18uXk9fPrCpjq1WTtzLKSa8zqsmGE4Jcn//P8uWkR0YVWVSrjkgYgX60dm05YM00ry2fnl5c7j2zdlweappqga7leXp6uvzrX//Ks50+88wzopdXScQ2ZMgQeeihh6RmzZqWGNcP5L3rrrusWe/79++33vLzzz+34i1btrQku37uQNOmTa20r7/+OqZiIdAR6Ah0d4hRSgkBJwTcJND79OkTdbzVAxoCHYGOQKcN+KYNINBj+h7jxswIdINqDYGOHPaCHOYeordjtwl03U2aJtHtXbc3BHp5+bL6GXJnqXLy0dl1ZG+1snJl6UrydY1M+bBsutxbJUv2VT1NqhcvKxMya8r6KqdJzVPLyX8yM2XS6afK7VVqWbK8a3ppebV6DVl6Zlm56rQqsq1W7hnoElimpfZZ0rdESRlSo47rBfrhw4flzDPPlHPOOUeOHz9ubx659ocOHSr6AZ+J2DZs2CDff/+9/Pzzz6IfCrp161bZuHGjfPfdd8G307PT16xZY6Xr47/++qts2rTJStuzZ08wn5MdBDoCHYHuREuSBwLuIOAmge5kjNJ5EOjIU9/I08AsZF79NevcXt8IdKdDg2vzIdANqjoEenTxiJyFkRfagBsFuu4q582bZz1Y1JSZ6IHu2wsC/b5iRSXr1HLyhbWcSh2ZUy5NskqUlttLl5Y26WlyYbnqsqdqGbmi/FlyJDtbDlQtI1cG9s88TVpWqCH7q5eTBsVKyG2l9Xnp0qB4OfkykkCvU1PeO62EtK1cw7peUKoH5Ho+XlM5A/2tt96yZnyPHj060CwivuoHd/7+++8Rj7vpAAIdgY5Ad4cYpZQQcELA7QL9H//4h7z88sshwygCHYGOQKcN+KYNINBD+n8vRhDoBtUqAh057AU5zD1Eb8duFei6uzRRojc5sRZ6W6VEhzZKyWh1sh46KSXDbfFeSslAWzxSm12ilJyrVMjs7MaFC8uurKxg2k1pabIqMzMY75CeLrOrVg3G+5YpI+MqVQrGh5YvLyMyMoJxS1xbS7iUlSFlS8pNFarL7uw6sjIjXW6rfPJ9dD4tza/OyAwK9OD+mafJdRVqyKEaGdKidGXZYZffYZZwkTpny8TT06V1xcy4Prg0VQJdzzivV6+e6OVSYp3BbdA/AfJVFAQ6Ah2B7kRLkgcC7iAQT4G+du1aWbx4saxYsSL4qgeaI0eOyMKFC2XZsmXWeuXffvut/PLLL8ExaNWqVbJkyRLrvKVLlwbTc+7ofw/qa9s3HiKKKPWNKLXPOmbfvzPOc9Y9At0+JHhyH4FuULUi0E8Kr0hCi3QYeaENuFmg6y7TNIn+7VdfyZfTpgWDOwW6foholnxevpTcWP4vsq1mVemWni63nV5WHi5zmjxbrVZUgX60ztkyqWy6NC99ujx6ehn5e0Y1+S2XQK8jWyuXknJFisuN1kz10+SFv5i1Bnq7du1kwIABcujQIUcjtF7+RK8jftFFFznK76VMCHQEOgLdHWKUUkLACYF4CvSZM2dK69atrfHx4Ycflk8++cQa/vbt2yejRo2SypUrS6lSpax1zFevXh0cGj/66CM599xzpVmzZjJu3Lhges6dcA8Rfe211+S9994LyWrNQK+sRN1KgAFtgDbg8TbQQEmXLl1C+sD8RDp16iTDhw/Pz6kFOmfEiBHSsWPHAl3D6ycj0A2qYTcL9ApKiZ7l2Z8AA9pA1DZwhX5ooJ7Z7OLNNIluR+k6gW6fMR6yX1t2nH22/FI7tjXKD2SdLRuzasdtaRany7vEawa6XsdcC3EdXnzxRXvVht3XM+R0Xv2PzWjbjh075I8//oiWzTXHEegIdAS6Ey1JHgi4g0A8BboeyPSyZnp8zDlTXB9r0aKFNGjQIOx4p5di0c8WyWsLJ9DD5Uege1wY8sMIPw7RBk62AQR6uGHAU2nuNjieqgoRBDoCnh8g/NEGvCDQdfdrqkR3u0AfX6mS1FVKLiha1HNB39czUWaK64dwBgR67969o470+s/UdX79ZT7aNnjwYAR66bJS5KOfRX0jVjir7kXS6sP5cus6scLFV90o7UdOlIKKWc53h9xvnH2urFq8ONpHJ+7Ht27aJFnFQ8WS7h/sf/6fVVlJkc1KAv81uaCydFnQXtyhQiklBGInEG+BPn36dGt8/Pzzz0M+w1qOn3322VKtWrWQdB3Reb/44otc6TkTli9fLuvWrcuZnCuOQA/t55iBDA/agIfbAAI91xjgtQQEukE1ikD3hzxFklPPXhHouvs0UaLfrJRcq5R0PhGMXwM9ZNZ5toypWFGeql9f9vXs6bnwVosW0u/886OOvBdeeKE88MADUqVKFfnuu++i5s/KypKbbropz3zbtm2TF154Ic88bjvIDHR3SGqTf0xAoMcuOTkDAokiEG+Brh+arX9gnjBhQsjw9uabb0qbNm0kPT09JP3YsWPyzDPPhKTFEpk6dar897//DTkFge5hWcjM45Mzj2EBC90GEOgh/b8XIwh0g2oVgY5YRa77ow14SaDrLtQ0ia7XQ58wcmQwuFGg92/YUKR/f8+Fsa1aORLogaFZr9PqRKIPGzZMihYtKps3bw6cGvK6d+9e6dWrl+hXL20IdAR6QeU8Aj1RKpTrQiB2AvEW6D/++KMl0F9//fXg0Kd/TNYCXS/TouW6/Xkjb7/9tuhz8rtFfIgoa6AjFxHMtAE/tAEEen6HD9ech0A3qKoQ6P6Qp0hy6tlrAl13o6ZJdHvXjkA3R8THKtB1PTqV6N26dZP69evLDz/8EKx+PZtO/wl79+7d5bfffgume2UHgY5AR6DHLik5AwKmEoi3QP/9998tSf7cc88Fh71BgwZZ65sPHTrUOrZlyxbrmB4jX3nllWC+aDvh1kBHoDPbnOVJaAO+bgMI9GhDh+uPI9ANqkIEOmIVue6PNuBFga670oBE/+STTwzqWcV6wPFw/RCtE6GXUjLQFg+k53xdopScqx/2altipXHhwrIrKyuYdlNamqzKzAzGO6Sny+yqVYPxvmXKyLhKlYLxoeXLy4iMjGDcfu3Avl7CxT4Dfd6990rT9HRpWa6c50LTkiX/vNcoLcapRNd/On7nnXfKXXfdZUnzJ598UubMmRPl6u49jEBHoCPQTVWhlAsCsROIt0DXo5v+6yz9I7LelixZIoF/o7333nuWQNdrmevtpZdeiumvtMIJ9J07d8ru3but6wX+xxIuCFVfC1U/zLrmHk/+dQECPdD1e/YVgW5Q1SLQ/SFPkeTUs1cFuu5OTZToDyolLZWSPieC2wT6zLZt5eaKFWVd586eC/931VXSvkYNRyOxU4nu6GIeyYRAR6Aj0GOXlJwBAVMJJEKgV6xYUe69915r1Hv++eeDo9+0adMsga4fGLp69WoZM2ZM8JiTnZEjR8qkSZOiZkWgI9AR6LQB37QBBHrUMcHtGRDoBtUgAh2xilz3RxvwskDXXappEn3m5Mnyr4EDg8GNAv0hPevdg2ui2Fm9YQAAIABJREFUz2rbVjqdfbbjkRiJHooKgY5AR6CbqkIpFwRiJ5AIgV63bl1p1aqVTJ48WVatWhUcRBYuXGgJ9A8//FAGDBggx48fDx7L787WrVtl+/btIacj0JGnvpGnzMQ+ORPbrywQ6CH9vxcjCHSDahWB7g95iiSnnr0u0HW3appEt3f1CHRz1kSPVaDregxIdLsIsNevn/YR6Ah0BHrskpIzIGAqgUQI9KZNm8p5550nes1z+7Z+/XpLoN9yyy3Wv9nsx/K7zxroyHJkOW3A120AgZ7f4cM15yHQDaoqBDpiFbnujzZQUIG+b98++fnnnw3qvcIXxVSJ7naBvuGRR+TOqlXlvurVPRf0ff2jYcPwDcqWikT/EwYCHYGOQDdVhVIuCMROIBEC/aabbpKMjIxca5Pv2bPHEuh33323bXR1vquXfJkxY0bICQh05Kmv5alfZ11z3ydn3iPQQ8YEL0YQ6AbVKgLdH/IUSU4950eg6/UpBw0aZH3Zufzyy0V/8XHDZqJE1wJdr4k+OEp40ZCHiOo10O1LuKzs0EEuKFZM5t1zj+eCXhNdPyzVyfbuu+9KlSpVQv4k3cl5XsqDQEegI9Bjl5ScAQFTCSRCoLdr105effXVsEPf6aefLps3bw57LFpiuIeI6nXV9Zrq9o0lXJDqSHXagG/aAALd3v17ch+BblC1ItARq8h1f7QBJwJdzzKfOnWq3H///dbMoRIlSljyXCklu3btMqjnil4U0yT6v5WSRx2ERwwW6K0rVvTkmuj6xwHr3qI3KyuH3yU6Ah2BjkA3VYVSLgjETiARAn3lypVy7NixsKPqsmXLwqY7SQwn0MOdh0BHnvpGnjIT++RMbL+yQKCHGwY8lYZAN6g6Eej+kKdIcuo5kkD//vvv5eWXXw6K8mLFiskpp5xixYsUKSIlS5aUgQMHBnut/v37S7du3WT+/PlW2uLFi614r169gnleeeUVK03PCtLbxo0brbg+b//+/VaalpA6Pnr0aCv+xx9/BPNs2rTJSivo/0yT6E7u5/ChQ3KuUiLZ2cHQuHBh2aUf6Hki7aa0NFmVmRmMd0hPl9lVqwbjfcuUkXGVKgXjQ8uXlxEZGcF44Dr21zEVK0p/vYzJiYeGhpuBjkA/WYN+lugIdAQ6Aj12SckZEDCVQCIE+snRMr57e/fulQMHDkS9KAIdgY5Apw34pg0g0KOOCW7PgEA3qAYR6IhV5Lo/2kAkgf7bb7/J+PHj5cwzzxQtzLVA10HPOi9UqJDoWehaiAe21157zVrWZcWKFVbSmjVrrPg///nPQBZ5//33rbQ5c+ZYab/88osV18vBHDx40Er76KOPrLSAZNez3/VxHbZt2xa8VkF33CbR3SLQf3/qKXninHOkR/36ngv6vgZeeGHUpudXiY5AR6Aj0E1VoZQLArETcJNADzcwDx8+XN5+++2QQwh05Klv5KlfZ11z3ydn3iPQQ/p/L0YQ6AbVKgLdH/IUSU49RxLoObujpUuXynPPPScNGjQIinQt03/66aecWV0Tnzt3rlSoUEE++eQT48vsFoG+vXt3qauUTLrpJs8FvSa6vjcnW0Ci6x9qJkyY4OQU1+dBoCPQEeixS0rOgICpBNwk0H/88cdc66fzEFFkObKcNuDrNoBAd/13q2g34OxbabSrcDwuBBDoiFXkuj/agFOBbu9Y9ENDtRSsVq2aXHHFFbm+tNjzmr7vFonuJoHeND09uORLYOkXL7xuf/xxuUzfm8PtzTfflLS0NOuvNrZs2eLwLPdmQ6Aj0BHopqpQygWB2Am4SaCHWwP9mWeekWHDhoUMqsxAR6j6WqgyO/vk7Gw/sECgh/T/Xowg0A2qVQS6P+Qpkpx6zo9Az9lV7d69O2eSq+JukOgI9P4pl/KxCnQ9+03/lYYOd955p6s+E/kpLAIdgY5Aj11ScgYETCXgdoEebhxDoCPQEei0Ad+0AQR6uGHAU2kIdIOqE4GOWEWu+6MNxEOgG9R15bsopkt0Nwv0wU2ayKBLL/VsOH78eMR2N336dClfvrwl0SNm8sgBBDoCHYFuqgqlXBCInYCbBPrMmTNl4cKFUUdTBDry1Dfy1A8zrLnHvGfUI9Cjjgluz4BAN6gGEej+kKdIcuoZgX6y4zVZortZoOt1w19r1kzeaN7cc0Hf29GjR082ogh7e/fujXDEO8kIdAQ6Aj12SckZEDCVgJsEeriRdP78+bJkyZKQQwh0BDoCnTbgmzaAQA/p/70YQaAbVKsIdMQqct0fbQCBHtrxmirR3S7Qj/Xrl/IlWBKxDnu9U05xJNBDW5k3Ywh0BDoC3VQVSrkgEDsBtwt0HiKKKPWNKGUmdt4zsf3KB4HuzS9ctrtCoNtgpHoXge4PeYokp54R6Ll7WxMlOgI99WughxPwCPSTnx8EOgIdgR67pOQMCJhKwE0CXX9vfeutt04OSCKCQEegI9BpA75uAwj0kDHBixEEukG1ikBHrCLX/dEGEOjhO96ARJ82bVr4DElO9ZJAn3jDDTLq2ms9EfQSLu8MGSKjhg4Nhn1//JHk1mHG2yHQEegIdFNVKOWCQOwE3CTQu3btKoMHDw4ZDFevXi0//PBDSBpLuCBUfS1U/ToT26/3jUAP6f+9GEGgG1SrCHR/yFMkOfWMQI/c8c6ZM0cqVKggJkh0Lwn084sUka516sgzF13kuaCF+paNGyM3Kg8fQaAj0BHosUtKzoCAqQTcJNCfe+65XDPQww23CHQEOgKdNuCbNoBADzcMeCoNgW5QdSLQEavIdX+0AQR63h2vKRJdC3QtZ5sVKRIMjQsXll1ZWSLZ2Va4KS1NVmVmBuMd0tNldtWqwXjfMmVkXKVKwfjQ8uVlREZGMB64jv11TMWK0r9hw+D65TPbtpWH9Hv2/3NJlZUdOkjrihWD8e3du0vT9PRgXOfT5bavgd6sdGnZ0q1bSJ7A9dz+2lzfGwJd1JW3SpHLWknWqSVFdegfDNlKiXpujKj/HWuFrNJlpchHP4v6RqxwVt2LpNWH8+XWdWKFi6+6UdqPnCgFFbOc7w653zj7XFm1eHHenXICjm7dtEmyiodKBd1vqbEnQ1ZlJUU2Kwn81+SCytJlQXsxVX5SLggUlICbBHq4buHYsWNy/PjxkEMI9NB+zjci0a8zkLlvf6+NjkAP6f+9GEGgG1SrCHR/yFMkOfWMQI/e8Zoi0bf89JPYAwLdvHXREeinW/Icge4OYW3aDwsI9IIqT86HQPwIuF2gswY6spwfCGgDvm4DCPToX/JdngOBblAFItARq8h1f7QBBLqzjtcUiW4vLQIdgW5vD6neZwkXpHlBhTwCPX7ykytBoKAE3CTQZ86cKQsXLgwZBhHoyFNfy1Nmn/t79rmufwR6yJjgxQgC3aBaTaVAL1++vLz//vshYfv27Y7pVFBKOil/yE8kN/Vc0DaAQHfctYhpEh2BjkB33noTnxOBjkBHoBdUWXI+BMwh4CaBHu4hoqNGjZIPP/zQGvzGjx8v+rvt3XffLaoyYhmxTBugDfigDeRDoG/evFnKli0bEpRSMnz48MR/kcjxDiNGjJCOHTvmSCVqJ4BAt9NI8X6qBPqiRYvklltukTZt2oQE/SR1pxsCHalcUKnsp/MR6E57lj/zmSTR9Rq9fytWTNoUL24F1kBPvVBnCReWcCmoRPbz+cxAN0eeUhIIuF2g2/919/bbb4uekX7zzTcj0JmZzMxk2oA/2kA+BLp+dsSOHTtyhYMHD9q71KTsI9CjY0agR2eUtBypEujxuEEEOgLdTwK8oPeKQI+91zFFoq/89ltZOm9eMCDQEeixt+b4ncEMdGagF1T+I9CRthAwh4CbBPr69etFz5yMtlkPES2pRJUgwIA2QBvweBsoquS6666L1i0aexyBHr1qEOjRGSUth5sFenGlJEMpqUSAAW0gahsopZRkKbrfWDtXUyS6vdwIdAS6vT0kex+BjkBHoJsjPykJBApKwE0C3el4pwV6zWtqStcNXQkwoA3QBjzdBi7vd7l06tTJafdoXD4EevQqweBEZ5S0HG4W6DXLlpX3W7eWhe3bE2BAG4jSBh5s2FC6Xnxx0voWL71RQKJPnz7diNtCoCPQU9kQEegIdAR6QZUl50PAHAJuEuj79u2TAwcORB0CtUCvdX0tMYcyJYEABCCQGALXDLlGunTpErVfNDUDAj16zSDQozNKWg43C/R6FSrIMv1rW//UyxTKQB2Y3gYGXHGF9GnaNGl9i9fe6Ouvv5YKFSrIjBkzUn5rVxctKjenpUmXUqWs0CE9XWZXrSqSnW2FvmXKyLhKlYLxoeXLy4iMjGA8kM/+OqZiRenfsGGwP53Ztq08lJUVjK/s0EFaV6wYjG/v3l2apqcH47r967Xaj/XrF0xrVrq0bOnWLRg3/TMSS/lYA5010Asqkf18Pku4JOZLNFeFQH4IuEmgh3uIaLh/lCHQ89MSOAcCEHAjAQR6uFHAW2kIdIPqE4GO+I1FGpHXve0FgV7wjtcUiT7vv/+VGRMmBAMCPfmfSwQ6At3PAryg945Ad+NXdMrsVQIIdK/WLPcFAQj4gQACveDf8U2/AgLdoBpCoCdfvCChYZ6KNoBAj0/Ha4pEt98NAj35fQoCHYFeUIns5/MR6H74Ss89uoWAmwT6+++/n+svAfUye0ePHrX+WbRx40YZOnSotG/fniVcWMAGAhDwBYH8CPQtW7ZI1apVQ0J6erq888479q+YSdlnCZfomBHo0RklLQcCPfniJRXylPeknhHo8etWTZPoCPTkf74R6Ah0Pwvwgt47At0tapVy+oGAmwR6uH/J9ejRQ8aMGWMdWrVqlTz88MNy3XXXIdB9oQ798AnlHiGQN4H8CHT9o6P+wdEebrzxRhk+fHi4bjahaQj06HgR6NEZJS0HAj354gWZDfNUtAEvCfSlS5fKY489FgxPP/20oz5z9+7d8tRTTwXP09fYsWOHo3NzZjJJot+fni63FS8uz55+uhVYAz3xfQwCHYFeUIns5/MR6Hl/GeYoBJJJwAsCXX+ftW+sgZ7MFsR7QQACqSSQH4Fu7y8D+506dUKgB2AY9opAN6hCUiXQt23bJp988kmuoAWX042HiCZeEqVC9PKeialXLwn0vXv3ypo1a6Rfv35SqVIlUUrJH3/8EbXr0P1dkSJFpH79+vLtt9/K+vXro56TVwZTJPrMSZPk3VdeCQYEemI+Q/a+CYGOQPezAC/ovSPQU/lVm/eGQCgBNwn0kSNHyuTJk0P+afbWW2/JuHHjQtIQ6KF1TAwCEPAuAQR6SPfvyQgC3aBqTZVAnzJliiW9rr76arGHFStWOKaDQE+8JLILI/bdzdtLAj3QSXTt2lV69uxp9SVLliwJJId9nTVrlrzwwgtW3meeeSZsnvwkmiLR7WVHoCf+s4pAR6AXVCL7+XwEune/yHNn7iPgJoGu/903ePBg+z95wu4j0N3XDikxBCCQPwII9LDDgKcSEegGVWcqBbpen64gGwI98ZIIae4dxl4U6HfccYc1E0nPQB8/fnzE7mT//v3WF66BAwdaAv2rr76KmDc/B0yT6Aj0xH9uEegIdD8L8ILeOwI9f1+SOQsCiSCAQE8EVa4JAQhAIDkEEOj5+fburnMQ6AbVFwI98aIFCQ1jE9qA1wT6zp07pXPnzvLdd99ZUvz555+P2LMOHTpUfv/9d2nevLmUKFFCDh8+HDFvfg+YJNH7lCljrYn+RoUKosPQ8uVlREaGSHZ2xDCmYkXp37ChBNrqzLZt5aGsrGB8ZYcO0rpixWB8e/fu0jQ9PRjX59VVSo716xdMa1a6tGzp1i0YD1zbC6+xCvQ9e/ZYDzl7+eWXpVevXtZDzg4dOpTf5pbS85YvXCiZpRDoBZXIfj4fgZ6cL9W8CwScEHCTQA83+E2YMMFaEtR+jBnoTmqePBCAgBcIINDtvb839xHoBtUrAh256wWZxT1Eb8deE+j6y9EHH3wgBw8elEKFCkn79u3D9qx6rfOPP/5YtKw89dRT5aqrrgqbLx6Jpkj0GWeeKYPKlQsGBHr0z0esfUisAn3RokVyzz33SMOGDa0ffM4888x4NLmUXAOBLuJn+R2Pe0ege+ErO/fgFQJuF+g9evQQ/X3WviHQvdI6uQ8IQCAaAQS6vff35j4C3aB6RaDHX6zEKmLITx0kow14TaB369ZNfv31V6s3rVq1qjRr1ixXz3rkyJHgl6rZs2db4vLZZ5/NlS+eCaZIdPs9IdDj38fEKtAD9TFt2jSrHd55552BJNe9ItAR6AWV6Aj0aF+HOQ6B5BFwk0DXz8pat25dyLiJQE9eW+GdIAAB8wgg0EOGBE9GEOgGVSsCPf5iJRkylPeg3mJtA14T6Hr988B2xRVXSLVq1QLR4Ovrr78elOwDBgywxKUW3Ine9BrrFSpUkBkzZiT6rRxdH4Ee//4ivwK9b9++VjvUbdOtGwIdgY5AN+8LNCWCQH4JuEmgh3uI6B9//CH79u0LGVKZgZ7f1sB5EICA2wgg0EO6f09GEOgGVSsCPf5iJVaxSX7qIBltwEsCfdeuXdYa0oGutF27dtYyLvY1pdeuXSvvv/9+IIs1Qz09PT0h658H38S2Y5JE1wK9TfHiMqly5Yih12mnsQZ6f+d9UX4FepMmTSyBvmbNGltrcdcuAh2BjkB329dryguByATcLtDDjaAI9Mj1zREIQMBbBBDo4UYBb6Uh0A2qTwS6c2GSDMnJe1AfiWoDXhLogfXPA13p//7v/1pSctWqVVbS8ePHZeDAgYHDwfXPW7RoEUxLxo4pEl2vif5E6dLS47TTIobbixdHoCdYoOsZcsWKFZOK+mGsLt4Q6Ah0BLq3vnxzN/4m4CaBPm/ePFm+fHnICPrTTz/J5s2bQ9IQ6P5u09w9BPxEAIEe0v17MoJAN6haEegI20QJW65rVtvykkC3r3+uu9Px48dbAn3q1KlW7zpq1KiQNTK/+OIL6/hzzz2X9N7XFIke7cbH/OtfCPQEC/RPP/3Uaoe33XZbtOow+jgCHYGOQPfTV3Pu1esE3CTQww2OrIHu9RbK/UEAAnkRQKCHGxm8lYZAN6g+EehmSU6kM/WRqDbgJYFuX/9cd6dLliyxxOSQIUNky5YtknN96aeffto6PmfOnJT0vm6Q6KkX6P1k1yMPyU+9EtAH9Osh6x7qKntjEOTRPof5WcKlV69eVjscPnx4rnb4448/yuTJk2XDhg25jpmWgEBHoCPQ8/oqyzEIuIsAAt1d9UVpIQABCNgJINBN+6YU//Ig0OPPNN9XRKAnQNbEUdJEkzgcp/6ctgGvCHS9/nnnzp1D+jz9ACmllDzyyCPyzDPPyNGjR0OO64eM6vXPjxw5EpKezIjpEj31Ar23TDqvhvTv2FectmnH+frcJZ3PvlwW9T3ZXxzrfrv0PSdbmmbUkCGP9ov5PfMj0C+55BKrna5YsSLY9PSfnT/00EPSv39/GTZsmNSvX19WrlwZPG7iDgIdgY5At391ZR8C7ibgJoHep08fefXVV0OGxlmzZsncuXND0ljCxd1tktJDAALOCSDQQ7p/T0YQ6AZVKwL9pFBxLGMQ5DHLJtimvp15RaCPGzdORo8enasXPeOMM6y1pRctWhRy7ODBg1K8eHG5+uqrQ9JTETFZohsl0Pt0kU9ubCvf9eojP97dUvo1vlSevflB2dWvvxztcpeMbdtWXr+8ibz5wEMy7da75NMb/ypPXHaNTOv6p3w/+Ojd8s/LG0uPZjfLoh79RMII9D/7pB7yZu3q8kKXxAt0/SNPkSJFpHz58qLX6NebXre1ZcuWsnTpUjlw4IDUqVPHEuzPPvtsKpqn4/dEoCPQEejOv9iSEwKmE3CTQO/atasMHjw46niFQDe91VE+CEAgXgQQ6FGHBNdnQKAbVIUI9NSLTeQydZCMNuB2gb569WpLnJcpU0buvvtu6yFS9pnml156qTz55JPB3nXnzp3y3XffSd++fS0p2aZNGyu+Y8eOYJ5U7Jgq0U0R6P+473556Zw60vOOx2TPPRfLlee0kq87d5QPG2XKvbc8IftubyDVKzWSCR0fkS2Pt5G/lz1Tnri9oyy//UJpUq+17Op1j3TNPEdevb+zLG3TSK469xbZ1iv3DPRkC/RPPvnEaoc333yz1ey2bt0qen/37t1WXC/dogW7/kuJBQsWpKJpOn5PLdDrKiUV/lLLChWr1JCsU0uK6tA/GLKVEvXcGFH/O9YKWaXLSpGPfhb1jVjhrLoXSasP58ut68QKF191o7QfOVEKKmY53x1yv3H2ubJq8WLHbS5eGbdu2iRZxZWoW08G3ZbV2JMhq7KSIpuVBP5rckFl6bKgvcTriy7XgYBpBNwk0F955RUZM2ZM1C4BgW5aK6M8EIBAoggg0KMOCa7PgEA3qAoR6MjbZMhb3iP17cztAl3/2e6AAQPk+eeft16feuqpoHzUXerEiRNl//79wd71vffes+S5ns37wgsvyMCBA0WvQT19+vRgnlTtmCjRjRDoDTKkZrlq8sTfnxLp30fmNK4oWdXryu316kmbGhXlwsb3yZ7bz5MrLmsvR/RfAvW+XR7IPLE0S+/b5N6zr5Tl9zWWBuWqy2316sntdWtIg8qN5cunUi/Q9UPO9DJD+sv/xo0bpXXr1qIlun3TM9F/+OEHe5KR+9t/+UXe+J//CYYhPXsi0De7Q1yb8gMDAj1RX6O5LgRiJ+AmgR5uUNQz0t98882QQwj02NsBZ0AAAu4kgEAP6f49GUGgG1StCPTUi03kMnWQjDbgdoFuULcZl6KYJtGNEOjn1ZAu11wi19VuLnN69JOVzWrIbTc9GbJk1IHbz5Or/9rxpECv8VdZqtc2791G7jv7SlnZqZm0qHuT7LAvtWXAEi4XXXSRJdCfe+45ufPOO3PJ87g0qhRdZNuWLQh0BHpMfz2AQHfnl3RK7U0Cbhfo+gdq/X3WviHQvdlWuSsIQCA3AQS6vff35j4C3aB6RaAjb5Mhb3mP1LczBLpBHe+JogQk+qeffprywpki0Pt37CM7/n653FD7cpn5UBvpVuMsue2CRvLweQ3k2bufkmgCfXXf7jLp4hrSvO4F8uhF58nfm90tv4UT6H3uk5fqZ8slpUtKw1r15ek7n5RjdukeZT+Wh4ju2bNHChcuLGlpaVKuXDm57bbbrDVc9broXtgQ6Mw+j3VmOwI99xdgUiCQKgJuEuhTp06VL7/8MmTofPHFF3M9WBSBnqrWxPtCAALJJoBADxkSPBlBoBtUrQj01ItN5DJ1kIw2gEA3qOO1FcUUiZ56gR6pH+gtO7p1lV96/vmAUKeflQNPdpON3Xv+OVM9igx3ek17vlgEuv7Cr5dvufXWW60HiE6ePFnq168v+sG3et/tmxboeh3pso2vCQbWQEeq5yXVEejJ/nrN+0EgMgE3CXQeIhq5HjkCAQj4kwAC3e3fpKKXH4EenVHSciDQI0kb0u2yiH33twcEetK61ZjfyASJbq5AN/OzF4tA7969uyXQhw0bFmwbmzdvth4YWrZs2ZC1+4MZXLTzx5498uwjj4QEBDoCHYHuzy/y3LX7CCDQ3VdnlBgCEIBAgAAC3UVfmvJZVAR6PsEl4jQEuplyBmFNvcS7DSDQE9GDxu+aqZboCPTY+pxYBHrDhg0tgb5s2bKQBlOjRg0rfcuWLcH0Nm3aBPfdvINAR6Aj0ANfbXmFgNkE3CTQf/31V9m5c2fI8Dh79mxZsGBBSBpLuJjd5igdBCAQPwII9JDu35MRBLpB1YpAj02axFtqcj34J6sNINAN6ngjFCWVEl0LdL0MR+NTT7XChcWKyUNZWcEHeK7s0EFaV6wYjG/v3l2apqcH47od6/OP9esXTGtWurRs6dYtGE9WW0/G+zgV6Lt375ZChQpJ+fLlreVbAlV/7Ngxa110PQM9sOm8t9xySyBq1Ktex/2dd94RXW4nGwIdgY5Aj9+XY64EgUQScCLQc/b9elmy48ePB4eDo0ePBveTvcNDRBPZOrg2BCBgOgEEerJHneS/HwI9+cwjviMCHYGbDNnEe6S+nSHQI3aDRh1IlUQ/eOCA7Nq+PRimjBqFQM9j7XSnAn3SpEnWLPOcM8u1eChRooRceOGFwfb3wgsvyGeffRaMm7bTrl07616mTJkStWj6x5TSdz4mpe7qboVap5aUIh/9LOobscJZdS+SVh/Ol1vXiRUuvupGaT9youQlXTnmHSmfyjXQddusUPtk0HE19mTIqqykyGYlgf+aXFBZuixoL6Z/gaZ8EMgvAScCff/+/fLSSy8F+367QNfpBw4cCB5L5M62bdtE/9hs3xDo+a15zoMABLxAAIFuHxG8uY9AN6heEeipF5vIZeogGW0AgW5QxxulKKmS6PZizZw8GYEeB4HerVs3SzqPHDnSjtfa79Spk1SrVk0OHjwoq1evlpYtW+bKY1LCjh07rHvR4kSH5cuXRyzewzfcIF1uuikYzi9eHIG+2TsCvKA/ZqRKoO/74w95/bnnQgIC3Qv6gHsoCAEnAl139pmZmdKqVSur3w8IdB3Xy5Elawv3ENH169fLTz/9FFIElnApSIvgXAhAwE0EEOgh3b8nIwh0g6rV1QI9LU2WZWaKZGcTYEAbiNIGBmRkSJ/y5Q3qfShKXgRSLdER6Hn/sOd0Bvro0aPl+uuvzzVjTtf94cOHZcCAAXLHHXeInkGnl0kxfXvssccseV67dm3RPwrknAkYqfxXVKmCQEegB//CIFUCPVz7RKC7SRNQ1kQQcCrQn3rqKav/79evn/Xat29f67Vnz57hPloJSQsn0MO9kRbo6vrA35HwCgEIQMDDBIYo6dKlS7iuMKY0PbFn+PDhMZ0Tj8wjRoyQjh07xuNSnr0GAt2gqkWgI9/5AcIfbQCBblDH67AoqZToWqBrsXTTGWdY4dqYVW77AAAgAElEQVSyZVkD3TYj3alAd1jVrsl26NAhadSokdx2221y3XXXWbPnnRQegc7sc/usdQR6IjQo14RA/gg4Fehr166VU045xVp+TM9A18uQ6fj333/vZBiISx69LJp+aKh908vH6L/ksm8IdA/LwuACW9wjBCBgEUCg27t/T+4j0A2qVgS6P+Qpkpx6RqAb1PHGUJRUSfQ/9uyRVUuWBMNH77+PQEegWy131qxZcuTIkZgk+gUlS0qp58fLqW/Ns0KNs7JZA93HM9JNE+hl71cSCKyBnj8Jy1nuJeBUoOsB4IwzzrBmnQeW8tLxVG+R1kBnBjpyEQIQ8AUBBHqqh6GEvz8CPeGInb8BAh2xilz3RxtAoDvvF03LmSqJbuew8ttvEegIdHuTiEmiP3jttXJzgwbS5qKLrHBBejoCHYEe0p5SFRnYubPYAwLdvSKYkuePQCwCXT9MWs861wJdv7Zv3z5VH93g+yLQfaEImXcOAQhEIoBAD44HXt1BoBtUswh0f8hTJDn1jEA3qOPNR1ECEv2zzz7Lx9kFPwWBHromul+XcMnZkmKdiR44X4v0Vh/Ol1vXiRUuvupGaT9yYnCNbPtyH+x7b/kXk2agB9pk4BWBnj8Jy1nuJRCLQP/oo4+kdOnSlkDXrx9//HHgo5OU12HDhskHH3wQ8l5jx46VqVOnhqSxhAtSHQIQ8A0BBHpI/+/FCALdoFpFoCNWkev+aAMIdIM63nwWJZUSXQt0vSZ6h5o1rfD36tWlaXq6iG1Wtj5+rF+/YFqz0qVlS7duwbg9r9v3EegnG3F+JDoC3XtSPJYfOhDo7pWtlNx7BGIR6Pv375dixYpZAj0tLU10PJkbDxH1jRKMNNeWdAhAICcBBHoyh6GUvBcCPSXYw78pAt0f8hRJTj0j0MP3gW5L/fLLL6VChQqS7Jnoek302R9/HAxTRo1CoG/c6Lbmk7DyxirR9XIuVw8fLzd++ZMVLrqsBTPQfbSki8kCvU6akrLDlJSa8GdockFl6bKgvXhPm3JHEPiTQCwCXQ8il1xyiSXQL7744oSNKZEu3Lt3bxkxYkSkw8F0ZqAj2iEAAd8QQKAH+36v7iDQDapZBDpiFbnujzaAQDeo4y1gUVIl0e3F3v7LLwh0Hwv048ePy9GjR60moff1FotE12uiX1iqlDQ780wrnF+8OAIdgW7vYlK2X/kBJVWvV1L1pj8DAh3N7HUCsQr0IUOGWAJ98ODBKfuc2t941KhR8uGHH9qTBIHuG3WYcy4ucQj4jwACPaT/92IEgW5QrSLQ/SFPkeTUMwLdoI43DkVJtURHoJeWLT4U6D///LMMGjRItLDQa9++9dZb8tJLLwVbdCwSPXiSiDxyI2ugx7IEitvzmjwD3d4u9T4C3ev6mPuLVaCvXbvWEuhr1qzJ+XFJSZyHiCLLIQABXxNAoKdk7EnmmyLQk0k7ynsh0BGryHV/tAEEepTO0IWHUynRtUDXa573O//8YGANdBc2ohiK/OOPP8qdd94pBw4cCJ41adIkS6YHE2KciR44D4HurzXREehIWwiYQyBWga777RYtWgS676S+zp8/X1auXBnyngh0X6tD/8025o4hkJMAAj1kTPBiBIFuUK0i0P0hT5Hk1DMC3aCON45FSZVEP7B/v4x7/fWQgECPY8UaeKmrrrpKcs44XLVqlWzevDlXaWOdiW4J9Dc/lH9sOk7wAQM3CfRLsjPkrmHXyiPz2hFg4Mk2cNWNtWVo3765+vG8ElasWJHX4YQdC/cQ0WPHjklgKbHAG7OEC1IdAhDwDQEEeqDr9+wrAt2gqkWgI1aR6/5oAwh0gzreOBclVRI9520g0HMS8U5ci/I6derEdEM5JfqUKVMint/5b3+z/qJBtyGCPxisWrIkYnsw6UDLe8+VS+pVkCYXVibAwJNt4JK6GTL2tddM+thFLEs4gR4uMwLdN+ow51xc4hDwHwEEerhhwFNpCHSDqhOB7g95iiSnnhHoBnW8CSiKCRIdgZ6AijXkkjNmzJC77747V2lyzkjPmcEu0WvVqiX79+/PmYU4BCAAAQhAwBGBZcuWyQ8//BCSd/Xq1bnSEOgIdAhAwDcEEOghY4IXIwh0g2oVgY5YRa77ow0g0A3qeBNUlFRLdC3QhzZtKsMuv9wKzUqXli3duon07++50Fzfm48eIrp9+3a55pprQlqulhh6XfS8tp07d1oPGc3MzLQeOte9e/e8snMMAp4jsG/fvpDnBnjuBrkhYwjo/taPG2ug+0YT+m9mMXcMAScEEOieH/oQ6AZVMQLdH/IUSU49I9AN6ngTWJRUSvQRTz8tw/v3DwYEegIrOgWX/uCDDywZPnfuXPniiy9k0aJFjkqxYcMGKVu2rCXQlVKydetWR+eRCQJuJaD/MuPpp5+W0qVLy+OPP+7W26DcLiOg++b69evLeeedJ59++qkcOnTIZXeQv+Ii0BHoEICArwkg0PM3eLjoLAS6QZWFQEesItf90QYQ6AZ1vAkuSioluv3WEOh2Gt7Y10uybNu2LdcD25zc3Zw5cyyJ3q5dOyfZyQMB1xDQs8ynTp0qDzzwgFSoUEGKFi1qtfXs7GzX3AMF9QaByZMnB3+sTPt/9s4DPIpqbcC7ISF0goI0FQugXhQiCFZQ7GADbGCBCyiCBa+iV71XsSG/oogiICjIRRAEBC4dQRRsXIqiIAJKEZASSuhSkvD9zxmYzW6y2dnd7E59x2fNzsyZOee838dM8u7ZM+npcuWVV8qgQYMMvy3klN4/+eST0q9fv5DmLly4UJYuXRqyjSlcPK0ToxmzSxkIuIcAAj3k+u/GFQS6jaKKQPeGPEWSE2cEuo0uvCY0RZfoc+fONaG28FUg0MNz8fpWJRoPHDjgdQz03+EE1FzMb7zxhjRu3FhKliwp5cuXF7/fr8nLMmXKyN///nctz1Wu84KBmTmg7vtly5YNiPTSpUtLqVKlpHr16tKlSxdRkt2pz6PgIaKIcQhAAAIFCCDQHf4bpXHzEejGjEwrgUBHrCLXvZEDCHTTLqu2qejrr7/WRkNaJdEbpqZqc6KPu/lmcdtLzffupTnQbZPUNAQCFhPYtGmT3HfffQE5qaYlCvdS0lKJdF4wsCIHUlNTw+alnqsVK1aUyZMnW/yvKfbqhw4dKmp0udHCCPQCgs09Y23pCQQgUJAAAt3oluD4/Qh0G4UQge4NeYokJ84IdBtdeE1sipUSve/ll0vPhg1d+9rj0Qe2mZi+VAUB2xJQD2wcPXq0tGnTRht9rkag61O3KHl+6623Sm5urm3bT8PcS2DmzJnaBze6LFdz8atvSWRmZkrv3r1FfXvCTUuvXr3kvffeC+kSAh2BDgEIeIYAAj3k+u/GFQS6jaKKQEesIte9kQMIdBtdeE1uipUS3eSuUh0EIAAB0wkcO3ZMFi9eLC+++KKoec9LlCihjf5VI4+R6KaHw9MVDh8+PDDyPCMjQ+655x6ZMGGC7N2717VceIioZzRhwXG3rEMAAooAAt219ze9Ywh0nYQNfiLQvSFPkeTEGYFugwuuhU1AolsIn6ohAAFPEVCj05XIVCN+u3fvjkT3VPSt6+wXX3whV199tbRt29Z1o8x1qmPHjpU5c+boq9rPgQMHyogRI0K2MQIdqQ4BCHiGAAI95PrvxhUEuo2iikBHrCLXvZEDCHQbXXgtakpBib5//36LWkK1EIAABLxBQI1OP3r0qDc6Sy8tJXD48GFL6zejch4i6hklyMhiCEAgWgIWCPScnBzZtm1b4BXtg6mzsrICx6jBBmoZNGiQdO3a1YxbiGPrQKDbKHQIdG/IUyQ5cUag2+jCa2FTgiX6okWLZOrUqRa2hqohAAEIQAACEIBAdAQQ6Ah0CEAAAgUIWCDQv/vuO3n88celXr16oh5a3a5dO8OL+PTp07Up7ipXriwPP/ywvPnmm9oxCHRDdIJAN2ZkWgkEOmIVue6NHECgm3ZZtX1FukTv37+/Nlcqc/TaPmQ0EAIQgAAEIOB5AuqbcwVHOs6aNUvmz58fwoYpXAoItmhHslIOAhBwHgELBLp+wVUjx5s3by4XXXSRvinsz927d8u//vUv7e/OPn36hJRBoIfgCLuCQA+LxZqNCHRvyFMkOXFGoFtzjbVbrQcOHJDvv/9e3n33XSlXrpz2i4yaP5QFAhAwh0CXLl1EffWVBQIQgAAEik+Ah4giyyEAAU8TsFCgP/jgg/LQQw9JpUqVIl7M1aAtJcp9Pp+ob0AHLwj0YBrh3yPQw3OxZKuRQB86dKi88sor2uvVV1+VnTt3GrZz3rx5gWPUsQsWLCh0jJo24Kabbiq0PZYN56eny7KzzhLkMHKYHDDOAQR6LFcXd5edPXu29guM+iVGvcqWLSv79u1zd6fpHQRsQqBkyZLihbmKbYKbZkAAAi4i8Mcff8iWLVtCeoRA97Q6dN5oYVoMgUQTsEigr169WpuGRU3Fov6ezM7ODrk26yvqG0KLFy+We++9VypUqFDoweoIdJ1U0T8R6EWzMX2PkUBXv6gsWbJETj/9dO0fxrRp0yK2UQn2K664Qiur/jH8+uuvokY8FlwQ6MbCEykMo0TmAAK94FXI2+t5eXmiPiDVR6FfddVV3gZC7yFgEoF77rmHEegmsaYaZxAYNWqUPPDAA1KjRg057bTTtPfvvPOO1vgVK1ZIt27dpGHDhlK9enVp3bq1PPbYY6K+Ds7iPQLh5kBXD7LbsWNHCAymcEGqQwACniFgkUAfMmSINpp80qRJmvsrOLJcXZTVlFvKCaqlZs2aYQfQItBDbl9hVxDoYbFYs9FIoKtWrVy5UtSn++qTJf0X2qJaq76eceedd0rFihVFCZqiFgQ6cjiRcphzGecTAr2oq5G3t6sPOFu2bKld3//880/HwVDzt6s/ntWHtYzqdVz4aDAEIAABjYD6FpR6ENmjjz4alshtt90mVapUifi3RdgD2egqAuEEergOItA9ow4TPZaX80HAeQQsEuhq/nP1d9jy5cu1vyPHjBlT6HL8/vvvy8GDB+W3337TyugPDg0uiEAPphH+PQI9PBdLtkYj0FXi//DDD1K+fHlt1EdRDZ07d64sXbpUGyFy8803F1VM245ANxaeSGEYJTIHEOgRL0me36m+Eq2u4U5ZlOxXoxVTUlK0X8jUB7y//PKLU5pPOz1MgOmSPBx8ul4kgRkzZmjX8gkTJhQqc+zYMTnppJPkjjvuKLSPDd4i8MUXXxSaP3fXrl2FvpGAQEegQwACniFgkUBX85+rRY0y9/v9oqZ7Dl6UP9T/tvzggw+0e7yayqXggkAvSKTwOgK9MBPLtkQj0NWnS2o0eWZmprRo0SJsW9UoRiXaV61apf3j6Nu3b9hy+kYEOnI4kXKYcxnnEwJdv/rw0y0EDh06pH1oq+R55cqVRUkWFgjYnQBzoNs9QrTPCgL//Oc/tT/Awz1radmyZdrfFu+9954VTaNOmxLYs2ePbN++XRvcpf6eDV40gX6RT3zjeMGAHCAHXJ4Df/dJ9+7dgy+Bcb1XU6lde+218vTTTwdeL7zwQthzqRHlffr0CexTg5r+/ve/B9ZzcnKkX79+gfV27dppM1SoEesFFwR6QSKF1xHohZlYtiUagd6lSxetfWrkR926dcO2dcCAAdqnT4MHD9Z+yVWfOEVaEiHQa/t8MlGNOuQFA3LAMAce9fnkIR+X30jXJfY5j8D333+v3XPatGnjvMbTYk8SQKB7Mux02oBAkyZNpEGDBmFLqb8x1Ael6mviLBDQCdx1113ah+fqG9IIdJcLQj4I4cMgcqDoHEigQG/VqpW88cYbgVdR0zerEeXBc543a9ZMew6ifn3+6KOPJPgDcSXYb7rpJn13yE8EegiOsCsYnLBYrNloJNDV/Of6aPJnn31W1B9+BT85WrhwocybN0/rwN133y0ZGRmGcxQi0BH/fPBhbg4g0K25xlJrcgm89tprmlh59913k1sRZ4dAgggsWLCAb0skiCWncQcBff5z9XVw9Qd3wZf6gFTNf863jNwR7+L04vXXX5cRI0aEnGLatGmBaQL0HYxAR6gz6poc8EwOJEigqwd2Dxw4UL+MRvypz3+uF+rUqZM2jbNaV6PTJ06cqO+S1atXa3+rhZv/XBVCoAdQFfkGgV4kGvN3GAl0NaJcH00+dOhQLfnXr18faOjRo0dDHixarVo1ueWWWwL7i3qDQDdXniKr4Y1AL+pqxHYnE1BfNVQjE3/66Scnd4O2QwACEPAsgZkzZ2rX8fvvv1+ef/75Qq8SJUrI7bff7lk+dDyfQEwPEWUKl6JHrDKaFzbkgHtywAKBrs9/rl+de/furd3H1bTOwVO7qP1DhgzR9oWb/1ztR6DrFIv+iUAvmo3pe4wEuvokSs1/rpavvvpKS/45c+YE2vnhhx9Kdna2tq5GqyuR8fbbbwf2628uu+wybd6jihUraj/LlCkT8jUPvVwsP5nCBSnMBwPR5wACPZarC2WdQODIkSNSunRpqVSpUuA+5YR200ZvE1Dfmij4TT5vE6H3XifwzDPPFDn/+YoVK7S/LZj/3OtZcrz/6vo5fPhwQxiMQGf0sWdGHyPC3SPC442lyQL9999/16Z4Cb4Qjx07VrtXP/fcc7Jhw4bgXdK2bdsi5z9XBRHoIbjCriDQw2KxZqORQNfnP1et27Rpk/YPQ41KV4sS5lOmTAk0XD1EVAn0H3/8MbBNf6O+nrl79+7Aa8yYMdKyZUt9d1w/EejRy1NEM6wQ6HFdZjjIxgS+/vpr7Z4TzbeebNwNmuYxAsyB7rGA011DAhdffLFccMEFYcupr5Orvy3Ug0RZIBCOgBrd+Mknn4TsQqAj0BHo5IBncsBkgf7YY4+JusYGL2rGCnWv7t+/f/BmbYBT9erV5eabbw7ZHryCQA+mEf49Aj08F0u2RhLoq1atkrfeeivQLjX3oBrt99RTT2nzEBb8eoZ6mEu0IwGZwgWhi9Q3NwcQ6IFLGW9cQuDll1/WflkLvk+prq1bt067T6lncqhRD/q3pFzSbbrhcALqG3lq+jsWCEBAZP/+/ZKamiqPPvpoWBx33HGH9qBI5j8Pi4eNIqK+waD+ng1eEOjIU8/I03hHLXOce0aumyTQ1d9dV155pZx00kly5plnSocOHQKX3b1792r79Jkr1EDb9u3bazNOnHzyyVK7dm1R07QFD77VD0ag6ySK/olAL5qN6XsiCXQ10nzJkiUhbapXr560bt1aRo4cKX/++WfIvqpVq8ptt90Wsq2oFQS6ufIUWQ1vBHpRVyO2O5VA8+bNNYEePKeemlZMzZW7a9cu7T5Vs2ZN6dy5s1O7SLshAAEIuJrArFmztOv4+PHjC/VTSXP18FD1EFEWCCgCajpR/dlcOpEXX3xR+vXrp69qPxHoCHQEOjngmRwwSaCHXGQTuIJAN4aJQDdmZFqJSAJdTd+if4qkN0gJ8lNPPVVGjRqlb9J+/vrrr9ovwAV/gQkpFLSCQEfoIvXNzQEEetAFiLeOJ3D48GEpVaqUVKhQITCf9LBhw0JGoZUtW1a7Lz3yyCOO7y8dgAAEIOBGAmr0sPrad1ZWlta9Q4cOBbqppm0J95XwQAHeeI4ADxFFinpGijJC3D0jxJMdSwS66++FCHQbhTicQN++fbsMGDBA1Nct1Hzm6kFt+vLkk09qX8XQv0qpvoa8Z88e6d69u/ZL7oQJE0Q9fddoQaCbK0+R1fBGoBtdldjvJAL6Q61btGihNXv06NHy0ksvhXTh9ddfl4ceeiiqe1LIgaxAIIkE1FyQwb9XJbEqTg0B2xJQ81ar6/N5550ndevWFTVo58033xT1QeiiRYu0vyuaNWum7bv11lu1KV5ycnJs2x8aZg4BBDoCHYFODpADBXIAgW7ODcjCWhDoFsIvWHVBga4eFPrwww9r88eqUSHqIQHjxo0LHDZ//nz57bffAutqmhdV5umnn9bmoHv88ce1X4j/+uuvQJlwbxDoCF2kvrk5gEAPdyVim1MJ9OzZU/vQVknyvn37ilpngYATCPAQUSdEiTZaQUB9CKqmg2SBQFEE1q5dW2gKUTXYa/ny5SGHMIVLAcGW7BGwnJ/R0uSAdTmAQA+5/rtxBYFuo6gWFOhmNQ2Bbq48RVbDG4Fu1tWNeswg0LRpU02gV6tWTfsQd9u2bWZUSx0QKDaBMWPGFJoer9gn5QQQcAGBxo0ba9d1Rpq7IJgmdoGHiCLLGZFMDng6BxDoJt5xrKkKgW4N97C1ItARq8h1b+QAAj3sJZCNDiSgvuGkRvFmZGTIZ599pj3VXa23a9dO/vjjDwf2iCZDAAIQ8DaB3NxcKV26tHZtV992ZYFAOALq/q+egRK8INCRp56Wp4z8tm7kt13YI9CDbwmufI9At1FYEejekKdIcuKMQLfRhZemFIvAnDlztFGKN998c+A8S5cu1R4qetpppzHneYAKb+xI4JNPPmEEuh0DQ5ssJfDNN99oAl09NLRHjx6WtoXK7Usg3BzoavqWVatWhTSaKVyQ6kh1csAzOYBAD7n+u3EFgW6jqCLQEavIdW/kAALdRhdemlIsAv/+9781ga4eOBe8tG7dWtv++eefBzbPmDFDsrOzA+u8gYDVBJgD3eoIUL8dCahnKaWkpGjX8DPPPNOOTaRNNiAQTqCHaxYCHXnqGXlql1HQtMO6kfAI9HC3AVdtQ6DbKJwIdG/IUyQ5cUag2+jCS1OKReCyyy7TJMuiRYtCznPFFVdo23/44YfA9htvvFGMHmodKMwbCJhAoGbNmnLkyBETaqIKCDiHwFlnnaVdv9UI9PT0dNm8ebNzGk9LTSMwevRomTVrlmF9CHQEOgKdHPBMDiDQDe8JTi+AQLdRBBHoiFXkujdyAIFuowsvTYmbwIEDByQtLU0qVapUaBqMc889VxvBqD+AbuvWrdKlS5e46+JACEAAAhBIPgF1rVbivFSpUtrP1NRUGTZsWPIrpgZXEPjXv/4lffr0CekLAh156hl5yshv60Z+24U9Aj3k+u/GFQS6jaKKQPeGPEWSE2cEuo0uvDQlbgJq5JkSLbfffnuhc3Ts2FEbuajveOCBB0TNjc4CAQhAAAL2JdC3b1/tun733XfLY489pr0/5ZRT7NtgWmYrAjxEFFmOLCcHPJ0DCHRb3ZOS0RgEejKoxnlOBDpiFbnujRxAoMd5keQwWxEYPHiwJldGjRpVqF1qFOOFF16ojTp/5JFHZMCAAYXKsAECVhO45JJL5OjRo1Y3g/ohYBsCTZo0kUsvvVTUA3bbtWun/VQflOrfJrJNQ2mI5QQ++ugjmTp1akg7hg8fLuPGjQvZxgh0hKqnhapdRkbTDnNGxyPQQ67/blxBoNsoqgh0b8hTJDlxRqDb6MJLU+ImcOzYMVmzZk3E41etWiXbt2+PWIadELCKAA8RtYo89dqRQG5urqi/RdTy3XffBT74nD17thR8zoUd20+bzCXAQ0QR44hxcoAcKJADCHRzb0QW1IZAtwB6UVUi0BGryHVv5AACvairINshAAEImEdA/d6lpCELBCAghZ5lEcwkLy8veJX3EBAEegFxxghfc0b4whnOds4BBLrr744IdBuFGIHuDXmKJCfOCHQbXXhpCgQgAAEIQAACIQTU1EbqQdEsECiKgPoWmnoFL5MmTRL1fJTghSlcEO2MUiYHPJMDCPTgy78r3yPQbRRWBDpiFbnujRxAoNvowktTIAABzxJQ01QUFECehUHHIRBEQJ8DPWgTbyFgSICHiCJKPSNK7TwKmrZZN0ofgW54n3B6AQS6jSKIQPeGPEWSE2cEuo0uvDQFAhDwLAHmQPds6Om4AQEEugEgdsuKFStk3bp1ISQQ6Ah0BDo54OkcQKCH3BPcuIJAt1FUEeiIVeS6N3IAgW6jCy9NgQAEPEsAge7Z0NNxAwI7d+40fEi0wSnY7XIC4eZA37dvX6Gpf5jCBaHqaaHKaHDrRoNbwR6B7vI7nwgC3UYhRqB7Q54iyYkzAt1GF16aAgEIeJYAczx7NvR0HAIQKCaBcAI93CkR6Ah0BDo54JkcQKCHuw24ahsC3UbhRKAjVpHr3sgBBLqNLrw0BQIQgAAEIACBEALLli2Tzz77LGQbKxAIJrBgwQJReRK8bNq0SbZs2RK8SRDoyFPPyFMrRjxTp71GuCPQQ67/blxBoNsoqgh0b8hTJDlxRqDb6MJLUyAAAc8SaNu2reTk5Hi2/3QcAkURYA70osiwPRIB5kBHliPLyQFP5wACPdItwhX7EOg2CiMCHbGKXPdGDiDQbXThpSkQgIBnCTAHumdDT8cNCMyePVt69uxpUIrdEAglgEBHnnpanjIa3F6jwa2IBwI99KbgwjUEuo2CikD3hjxFkhNnBLqNLrw0BQIQ8CyBrl27MgLds9Gn4xCAQHEIvPDCCzJkyJCQU3z55Zfy3XffhWxjChekOlKdHPBMDiDQQ67/blxBoNsoqgh0xCpy3Rs5gEC30YWXpkAAAhCAAAQgAAEIxEQgpoeI1vCJ705eMCAHyAGX50CmT7p37x7TtTRc4W7dusnAgQPD7UrqtkGDBokaXMJSNAEEetFsTN/jZIF+is8n3Xw+eYkXDMgBwxxo7vNJMx+XX9MvslQIAQhAIIjAn3/+GbTGWwhAQCcwfvx46dy5s77KTwgUIvDOO+/ImDFjCm0vuEEbgY5A5wMEPkAhB7yQAwj0grcA161jcGwUUgQ6Ap4PILyRAwh0G114aQoEIOBZAsyB7tnQ03EDAjxE1AAQu8MS6NevnwwbNixkHwLd5SNuvSBF6SPyP9ocQKCHXP/duIJAt1FUEejekKdIcuKMQLfRhZemQAACniWAQPds6Om4AYENGzbIggULDEqxGwKhBIp8iCgj0BGQ0QpIypErTs4BBHroTcGFawh0GwUVgY5YRa57IwcQ6Da68NIUCNOucwYAACAASURBVEDAswR++eUXOXbsmGf7T8chAAEIxEtg+vTp8u2334Yc3qdPH3n//fdDtjECnRHozPtNDngmBxDoIdd/N64g0G0UVQS6N+Qpkpw4I9BtdOGlKRCAAAQgAAEIhBBYt26dzJ8/P2QbKxAIJsBDRJGinpGiTh4RTdvNHdGPQA++TbjyPQLdRmFFoCNWkeveyAEEuo0uvDQFAhDwLIFnn31WcnNzPdt/Og6BoggwB3pRZNiuE0CgI9AR6OQAOVAgBxDo+i3CtT8R6DYKLQLdG/IUSU6cEeg2uvDSFAhAwLMEmAPds6Gn4wYEJk6cKN26dTMoxW4vE9i6davs2rUrBIGa0mXx4sUh25jCpYBgY0SwuSOC4Q1vM3MAgR5y/XfjCgLdRlFFoCNWkeveyAEEuo0uvDQFAhDwLIEbb7xRjh496tn+03EIQAACiSTAQ0SR5YxIJgc8nQMI9ETeUmx5LgS6jcKCQPeGPEWSE2cEuo0uvDQFAhCAAAQgAAH3EMj5Uf7vqppy6vX9ZEWOe7plt57s2LFD9uzZE9IsBDry1NPy1MyRztRlz5H1CPSQe4IbVxDoNooqAh2xilz3Rg4g0G104aUpEIAABCAAAQiEEJgxY4Y899xzIdscs7LrQ2mR7hN/hTvl04OOabXjGhpuDvS1a9fKhg0bQvrCFC5IdaQ6OeCZHECgh1z/3biCQLdRVBHo3pCnSHLijEC30YWXpkAAAp4lULZsWTly5Ihn+0/HIVAUgeI8RDT3wHbZ+Mdm2XUor6jT528/sk+2bfhDNu86KNE8zjfv4E7ZuG6dbMg6oJXPO5Atuw/nn057t32w3KAEernbZbQZAj33gGzfqPpwSIx6nHdkn2zfuF7+2LJbCja7QC+Or+YdlJ0b18m6DVlyQAHKOyDZhTocdGSs5YMOjfVtOIEe7hwIdOSpZ+Qpo8LtOSrczLgg0MPdBly1DYFuo3Ai0BGryHVv5AAC3UYXXpoCAQh4lgAPEfVs6Om4AYEVK1bIlClTIpbKXTVCulzbRC7MbCANMpvIQ32HyhM3niuV0vzi8/nEX/JkOe+GR2Xo4t2FxPLupSOkxy0NpFrpFPH7fOLzl5STzrlWug36XrYXstB5sm1+P+nU7CypeOLcPn+qlD+toWTWKi0ZLYbIRnXMkSXyXrsrpVH906Viik/8JTLkjPoNpEED9cqUzIYXy/Xdx8r6aEx9uJ7nrpIRXa6VJhdmaudr8lBfGfrEjXJupbRAH04+7wZ5dOhi2R3chz0LZOBDt8pldatIqZTjbHz+FClVNVPavDhdNoSZZiZv23zp16mZnFXxxLl9fkktf5o0zKwlpTNayBCtw/mNjLW8fmTuxsnyzC2XysXXdZORq8I0RC8Y5qcS4/Pnzw/Zc/jw4UIfSiLQEegIdHLAMzmAQA+5J7hxBYFuo6gi0L0hT5HkxBmBbqMLL02BAAQ8S2D69OmSlxdsujyLgo5DIGYCh7/8h9RJPyGElQTXRHiaZNSqJw0v/JucdkL++stnyhOztp+Q6Hmy+b8PywXl1HF+SS1XQ87JvFDqnZ4haX4l0ktL3fafyLogyX1k8YvSqKxevqace2EjaVAnX0anntNDvlNfJNk/VR6sVfK4zNbbE/zTnyLlL+klS2PzxPlcDn8p/6iTXuD8fknLqCX1Gl4ofzut4ok+lJfMJ2YFPgjIXTtArstIEX9qGal8Wl25oNFF0uj8WpKhPgzwl5HGryyVkCYdWSwvNiqr1eNPLSc1z71QGjWoI1VKnfiwIfUc6aF1+ETTYi0f6FGurH79UknTGKXKuU8vkOJ+H4c50BGlnhGlZo5qpi7njGxHoAfuMG59g0C3UWQR6IhV5Lo3cgCBbqMLL02BAAQgAAEIQCCEQFZWlvz6668h28Kt5B7YKANuSNfkeUrGxdJj8loJzJqyf6V82jVTyvn9knr2IzL3oEhe1qfStlqK+PzlpMGDI2X5Hv0DrAPy+8Qn5eKMFPGlVJIWg9efqC5XfnnlIk3yptbpJrN36604Ihv/20XOLemXtCa95FdduOcckJ0r35LmJX3iL3uLDFm/RbZsUa+tsjVrtxSaVebIapnw8sPS8f775b777gv7uv/+DvLA0x/KQvW8zNwDsnHADZKupHNKhlzcY7Ksze+wrPy0q2SW84s/9Wx5RHVY78WBPbI/xE7nSdYnd0qVFJ+kNXpZlgcZ9NxfXpGL0nziS60j3fI7LEc2/le6nFtS/GlNpFegwyKxltfbpH4e+l8vaVolTVIzMuXJWdnBu+J6j0BHoCPQyQFP5wACPa57h5MOQqDbKFoIdG/IUyQ5cUag2+jCS1MgAAHPEnj//fcZge7Z6NPxSASinwN9nwy/RQn0NMl8ocBIalXB4W/kibqp4itRSx6ee1i2D7tZE+rpTV6VX4Kk8fG25Mn6AddJeb9fSl7xZqB52ePvkaopanR6mlQ8o5Fc06aT/KPnWzJ04lcyf8ZnMmN5gSliYpgDPXfNW9K0VIFR9MGj1k+896fVk2cXHm/wvuG3aAI9LfOFMKPZD8s3T9SVVF8JqfXw3MA85wdW/Vd6d24hjWpXk4xyZaX8STXkrDNPkVJ+n6Se+7QsCJbr2ePlnqop2gj9tIpnSKNr2kinf/SUt4ZOlK/mz5DPZiwPnSIm1vIBsife5OVIjv4BRMF9EdYHDBgg48aNCykxduxYmTp1asg2pnBBqHpaqDJ63DmjxxMRKwR6yPXfjSsIdBtFFYGOWEWueyMHEOg2uvDSFAhAwLMEmAPds6Gn4wYEYhfo6dJyaJgRzHmb5b2rS4rPX17uGLNXlvbMlDRfCTnjkXy5HNyUnJ96yoVpPilR6+H8zXlbZW7vu6Rh1cLTp6Se1Ei6fromdAqUGAS6yBHZ+vNcmTppkkycODHsa9KkKTJ78UY5dKJFukBPbzlUCvc4Tza/d7WU9Pml/B1j5KDkyfbZT8tFamS9kvH+VCldMUPKl0oVv5qyxhdGoEuebJ3bW+5qWFXST5TRjlXzyqeeJI26fiprQj58iLV8PtrivOMhoohxxDg5QA4UyAEEenFuK444FoFuozAh0L0hT5HkxBmBbqMLL02BAAQ8S+Dcc88t9MA7z8Kg4xAIIqCeDXD06NGgLUW91Uegp0jlW4bKHwVGMues7q/N/+1LPU+eXnBI/nzvakn3+6XcDe/Ln/rsLUGnzh7XTk5R05o0fPHE1jzJWjBSBoxZLLty9smGn+bJ1DEfyts9H5ZWmZUl1e8Tf4XrZeD6oJPFJNCDKo/yrS7QUyrfIkMLd1j6X5chKb5UOU/NKX7wS3n0bCXL06X27X1k5u/7T8wFf1iypnWVOqmFBXpe1gIZOWCMLN6VI/s2/CTzpo6RD9/uKQ+3ypTKqWre9Apy/cD1gQezxlo+ym4aFnvuuedk0KBBhuUYgV5AsCVilCvn8NaoZuLtnHgj0A3vCU4vgEC3UQQR6IhV5Lo3cgCBbqMLL02BAAQgAAEIQCBOArpAP/4A0LNbPCXvjZspX305Qz5953G59nQ1atwvFZq9KStyRHLXvCtXl1dzhJ8qrQb+JPuCaj246mO5r05JTTY37Pnj8T05y+SlhmniT60rnSdvlmA/n7dxgFxT2i++lBrSefrh/DNlD5WW6T7xl7pBBmcFiXU5JOvnDpFe/zdOVujDyfOPivqdLtDVQ1BLn91CnnpvnMz86kuZ8ek78vi1p2ujxv0VmsmbK3IC85P7S90oQ7bnV5GXvUxGd79YMlIKCvQcWfZSQ0nzp0rdzpNlc2iHZcA1pcXvS5EanaefmB4m1vL5bTj+Lley1yyRxSuzAtPNFCwRy7r65sKkSZNCDkGgI9AZpUwOeCYHEOgh1383riDQbRRVBLo35CmSnDgj0G104aUpEIAABCAAAQiEEPj666/l7bffDtkWfuWEQPeXkMo1qknJAlOO+Pwl5OQmj8ukDboJPiw/vX2NVCmhRlKnS/ULb5S7OnSQtjc1llPLqLnIUyTjkp7yrW7Wj3wrT6o51LXpSzKk9hW3yj0dOsi9rZtLvVNKit/nk5Sqd8onW4NEec4i+Xf9NPH706Rqw1vl3o6dpP3dt0iz86ocnxKlRAHhHr5jRW49LtD9UqJyDalWsuD86X4pcXITeXzShuOyf/cEub+6emhqmlRp0ELadbhf7ryhsdSqUEJru9avtApSve6V8qz2EM8j8u2Tag7149O9ZNS+Qm69p4N0uLe1NK93ynG+KVXlzk+2nhiBHmv50G7tnPh3OS3NL/6Uk+WmIetDPqAILRndGg8RRZR6RpQyKtw5o8LNjBUCPbqbhYNLIdBtFDwEOmIVue6NHECg2+jCS1MgAAHPEqhXr16U01R4FhEd9yiBmOdA95eR1iO3yC+T35VnH2wrrW9rLXd37iF9xiySbSHzdSugB2TFJ/+Qq88oKylBwt1fqqZc8dCH8uOeIOh5WTK2/RlSqfqpUiW9gKxWAv7iTjJoYXZgOhP9yD0L+krruuVCzq/mHy9/xuVyX6/psj74oZ36QVH+1AV6mdYjZcsvk+XdZx+Utq1vk9Z3d5YefcbIopAO50nWl69Iy7PKBLXFLymlqktm47pSQXs4ql9Sy9WWjmO3SZ7kSdbY9nJGpepyapXCc76nV79YOg1aKNmBzwtiLR/cyTzZOvw2qaS1oaw0fXNlTAJ98eLF8uuvvwafUBDoCHQEOjng6RxAoIfcE9y4gkC3UVQR6N6Qp0hy4oxAt9GFl6ZAAAKeJcBDRD0bejpuQGDRokUydOhQg1Jqtz4CvYy0HnUwivJBRXL3yfpFX8iUCZ/Jf2cvkDXZhUx7UGGR3D3rZclX02TiuHHy2ZQvZOHa7NCHh4aUFpHc3bJ2wWz57/hxMmHqXFm4entCpinJF+ijJOoe5+ySVd9MlwkTJsucb5fKOoO+al3J3SPrl3wl0yaOk3GfTZEvFq6ViIfFWl6rZJ+snjdJJsz+RXYFpHxBkOHXwz1ENDc3V9T8+cELU7ggVD0tVM0c/Uxd1o+KR6AHX/6LfH/kyBGZM2eOTJ8+XbKzCz+Ou8gDbbADgW6DIOhNQKAjVpHr3sgBBLp+1eMnBCAAAesIDBw4UJTwYYEABOIlUAyBHm+VFh8Xl0C3uM3JqD6cQA9XDwIdgY5AJwc8kwMI9HC3gZBtS5culSeeeELUVHETJ06U8847T954442QMnZe8ZxA37t3rzan37///W/p3LmzTJ482TbxQaB7Q54iyYkzAt02l10aAgEIQAACEIBAAQIHDx6UHTt2FNgaupr7+yjpdt1FcmaGmuM7RTLOqC+ZjS6X217+Qpw1niy0X0Wu5f4uo7pdJxedmSEpPr+kZJwh9TMbyeW3vSxfuLLDRZLQdvz888/y+++/hxRavXq1rF27NmQbAh156hl5yghw60eAWx0DBHrI9T/cyg033BBy7/jpp5+055yob745YfGUQFejjB577DHZunWrFptt27bJGWecIS+//LItYoVAR6wi172RAwh0W1xyaQQEIOBxArNmzSo03YDHkdB9CGgEopkD/cj8HnJOqYLzkpeQyq2GycbQWTzcQfXIfOlxTqnAwz/VA0B9PvUw0VYyzJUdjj1szIGOLEeWkwOezgEPC3T1AeqQIUPk1VdflQkTJhR5A1H+tXfv3iH709LSZMCAASHb9JXt27drI9XVaHX1+vHHH/VdEX9OnTo1cJx6n6jFUwL9iy++kNNPPz0g0BXEYcOGSenSpeXQoUOJYhr3eRDo3pCnSHLijECP+zLJgRCAAAQSRoA50BOGkhO5jEA0Al11OWdflvy5cYNs2KBeG2Xj1mw55EZ5rsc3Z59k/bnxRH83yMaNWyXb1R3WOx7dTwQ68tTT8tTq0c/Ub/0I+DgE+tGjR+WHH34IeTVv3lzUNINmL4MGDZKuXbvGVa16qLRyq+rD5bfffrvIcxw+fFiOHTsW2K+O8/v98t133wW2Bb/5888/ZezYsXL77bdLhQoV5NJLLw3eHfa9Evhly5aVM888U/7zn/9oc62HLRjHRtcIdDUPW/369aVy5cqyZMmSsCgU/IceekjUNC76MmrUKC3If/31l74p5Kf6JEQF67rrrtNeaq4eo2XSpEla2euvv17uvvtu+fjjj40O0fYj0BGryHVv5AACPapLIoUgAAEIJJVAqVKlRD3IiAUCEAgloP5W2rx5c+hG1iAQRKBHjx7yzjvvBG0R+d///hcYHfj888/L1Vdfrf197quBWEYskwPkgAdyIA6BrmbFuPDCC0NedevWlXHjxoVcX81YKY5AV+1btWqV5lbVBwLRLEqkX3vttfLcc88ZFlczidx///1SpUqViGWzsrKkT58+WjteeeWViGXj2ekaga46rwKuRpPH8seQEuN///vfDdkpia4+TXnttdcilt25c6e0adNGK/vpp59GLFtwJwLdG/IUSU6cEegFr36sQwACEIAABCAAAQg4hYDRQ0TVHOnq299KYCDQPSAOGf1s/ehnYmB9DOIQ6Ha65hdXoL///vtSsWLFqKdHVPeRF198MWREelE8unTpIsqXKie7b9++ooppH+yqAcyq3Pz584ssF+8OVwn0jh07ap90RwtDfcVAfQWgqNHn+nl27dqlfSpStWpV6dSpk7457M93331XHn30USlRokTEwIY7GIGOWEWueyMHEOjhroBsgwAEIAABCEDADgTU6LGRI0faoSm0waYEPvjgA1HfujZatIeIVvOJryUvGJAD5IDLc+A8n3Tr1s3osmjb/cUV6HfddZfcfPPNhv1TI8+fffZZmTJlilZWDYBWo9eLWjZt2qTNra5G5SsxXtQ86OrZRitWrJDOnTtrA6vVdDGJXlwl0NWE9C+99FJUjNTcfmp+n2igqsnqZ8yYIZdffrk0a9asyPPPnTtX1FNkGzRoII0bNy6yXFE7rBToKhHV9DbBrzVr1hTV1ELbT/H5pJvPG/ITyU2ci5sDCPRClxA2QAACEDCdwE033SRq7kkWCEAglEC0c6CHHsUaBAoT0AR6OZ/4yvCCATlADrg8B9J8on63dOpSXIF+yimnyJtvvhnovnKt6h6wfPnywDYlz5WzDZbgX331lUybNi1QpuAb9YG+mkpbHaO85fjx4wsW0abp/vDDD7XtZ599tqh55JOxuEagr1+/XoOp4Bstat7z4En51S+JkaZ9UXO8qa8JdOjQQWrWrBn29AcOHBD1lQU1Wl1Ngv/Pf/4zbLlIG60S6OrBP6rtBV9bt26N1NyQfaV8Pqni80kNXjAgBwxzoLzPJ3V9rrn8hlwLWIEABCDgFAI8RNQpkaKdZhP48ssv5fXXX9eqfeutt6RFixbyxhtvaOv79+/X1tW23377Tdumvi6t1tXfTPqipr9U27755htt0+eff66tqzlM9UWN1FNlPvvsM22TGoik1tUrNzdX26b+0Fbr6g97tWzZsiVQRr1Xi9qnyugDqfLy8gJlli5dqpVRDxVTZYJHB6q2qG1q1JpaVFvVumq7vqg+qW36M61Un9W6eulfI1fzrap1xUotag55vczvv/+ubRsxYoS2LfhvxNatW2vb9IenzZw5U1tXf3PqixrcpM6lBnSpRQkE/dz6g9h69uypbRs8eLBWRj33Sy+j5tdVi3qul9qmzwmbk5MTKKOmW1GLkhKqzCOPPKKtq//de++92rY5c+Zo25TEUGXuuOOOQJlIb5Q8ufXWWyMVYR8EIAABVxBQz4Xo3r27Y/tSHIH+yy+/aD520aJFWv9nz54tvXr10r6pVKdOHfnjjz+07Q8++KCkpqZqI8TV9NvqpaS48rlFLWr+c+Vr1T1XlVXetODy3nvvaWXUaHVVRr/XFSxX3HXXGJzhw4dLenq6HDp0SGOye/duUb9E9O7dW9QvI/ry0UcfaTd89TRW9VLTuLRq1UrfHfanCrJaXn31VU2Oh5vyRf1SoupWX2VTAVMj1mNdrBLosbYzXPnatWuL+iBi4cKFvGBADhjkgJrD6/HHHw/3T4ltEIAABCBgEoGnn346IOlMqpJqIOA4AkquTp8+XfuWrWq8+taGWlevPXv2aP1RUlmtL1iwINA/JczVNn1AjvqjVq2rb+zqixLWatu6deu0TepZUmpdvXQ5vGTJEm1dfS1bLQcPHgyUUe/VovapYxYvXqytq2P186hzqkXVobYpAawv6oMCtU21TS2qrWpdtV1fVJ/UNv3DAtVnta5e+jdYlPhX6+qnWtQf+noZJdPVsnr1am1bMCMl7lU5XXJv3LhRW1ft0hfVXlVGlws7duzQ1tU2fVH9VuvhGOl/tyq5ocoonmpRHzKodfVSA8DUsnbtWm1d/9BDbVPxUmV0RupDC7WuHhKq5jg3WhDoRoTYDwEIuIWAGwT6Aw88IGpwsNGrYMyUwC5fvrz2e7W6h40ePVor0r59e6lQoULgHqIGPKt7R8GXfs8veF61rtyJvqhR7qqNwcu3334r33//vbZJjVZXPjb4Xh9ctrjvXSPQVWCaNm2q8VC/YDz11FOSnZ0tV1xxhZx77rnadvVLjXqirZK9wS81d3pRi/qFQs3Po5YxY8ZowVC/gAQvShrrE9SrT5zUJyr6iAS9nPrHpEYnRHqpT+efeeYZ/RBH/Tz//PNl2bJljmozjYWAVQTUJ6LqDw8WCEAAAhCAAAQgAAEIOI2A0UNE9f4g0HUS/IQABNxOwA0CXT33sUyZMoYvNWA5eGnTpo3ceOONMm/evMA3ttR+5WT1D2CDy0f7Xh0bPJpcPcPyqquuChyupolRz6HUF33+80gzjOhl4/npGoF+2mmnaUJKfSquRoqrTzDUV/9atmwp+lw48QDS5z9Xx6qvI6hPM9QvAvqiRh6ofyj6Ur9+fWnSpIm+GvipZJmS+pFe11xzDQI9QIw3EHAvAQS6e2NLzyAAAecQUA8sijTixTk9oaUQgAAEzCWAQDeXN7VBAAL2J+AGga6eExnron6XPvnkk6VatWracyazsrJiPUWR5dWIcn2wsiqkpl5T7ldf1DTU+je91LazzjpLrr76an13wn+6QqCrh10qsf3CCy/I22+/rX0lLVGk9PnP1fnUpyyqnr59+wZOr+S8/umL+opgvPOfqxM6eQoXRqAHUoI3EDAkgEA3REQBCEAAAkknwBzoSUdMBRCAgEsJqG9b61PoROoiI9Aj0WEfBCDgJgJeFehqpg/lSdW850p4qznPg0eFFyfGav5zNcpcX15++WXNuarps9UUc8HTdatp0FQ7gkes68cl6qcrBLqS2Gr+c/UglnvuuSdk3rrigtLnP9fPc9JJJwUePvPrr7/KlClT9F2iHk6jAhbP/OfqJAj0AEreQMDVBBDorg4vnYMABBxCAIHukEDRTAhAwLEEEOiODR0NhwAEYiTgVYHer18/KVeunKiHU6tFSfQSJUoERobrD6qOEadWvKCPVc9dVM51+fLl8uabb4acUj3sW+0Lfo5HSIEErLhCoCtp3qxZMw2HGo2uJpbXn4JeHEbB85/r51HTs1x//fXaV37VfObBi/p0RM1/rp5OH8+CQI+HGsdAwHkEEOjOixkthgAE3Edgw4YN7usUPYKADQnk7V4j38+eJlOnTJGps3+SrLzYGpm3banMmjpFpkz7TtYef25oVCfIyV4rS+bPlhnTZ8rcb5bI6qxDUR1np0J527+VIc89Il0eeEA6d+4q734TGUCs5ePtq7p+6g8/jXQOBHokOuyDAATcRMCrAl09y1HNf64vaoBzqVKlAg/a1p8pqe+P9qea/1yNOA9e/ve//2mS/M477yx0D+rUqZM2d3uy5j9X7XCFQK9evbo2fYsOVk1gf8MNN2irSmarTyniWdT85+op48FLu3bttHl11KcqmzdvDt4lF1xwgVx88cUh22JZQaDHQouyEHAuAQS6c2NHyyEAAQhAAAIQiIXAbhnVpqL4fT7tj96Uap1kWowe+9Ck++XkFJ/40prKW+tyjSs/tFJGdbtMaqT7tTrViDT18peoKBc8NkW2nxD4OT/+n1xV81S5vt8KOT5uzvjUZpc49N/2UkX1XetDurQcGvrgtoLtibV8weOjXWcO9GhJUQ4CEPAKAS8K9Ly8PMnIyAgZwDxq1Cg5++yztbCr2Tk+//zzmFNATdty1113Sa9evUKOVdNmq/vhsGHDQrbv2bNHatWqJU2bNg3ZnugVxwt09QAoBfDLL78MsLnsssvk8ccf19bHjRsny5YtC+yL5U2XLl0CXzvQj1PzrKuvIxSU8jt27NDm4nnmmWf0ojH/RKDHjIwDIOBIAgh0R4aNRkMAAi4j8MgjjwS+buqyrtEdCNiIQK6sm/yKdGnTSE4p4ZN4BPqRxQPlwXZtpe19L8k0w+HrubLi/y6TMn6/lMioI81uvUPubHOLXHd5ptSpWUPqPzxZdp4Q6Ls+bCHpPr9UuPNTiTyu20KcuTtl+ZxP5R9NSorfZyzQJdbycXYNgR4nOA6DAARcS8CLAl0JbTXN9erVqwNxzc3NlY4dO0rv3r3jmgtdcbz55pu1lxoYfffdd8tff/0VOL+6/+iLGtSsHiyqBlGrY9RI+HvvvVebRkYvk8ifjhfogwcPlrJly0rwMH31FQEFVUFWfxzFuqh5zZ944glNzPfs2VMWL14cOIWaV0d9qqGeNKuWdevWaaPU27dvr5VX0n3WrFmBB4sGDoziDQI9CkgUgYALCCDQXRBEugABCDieAHOgOz6EdMAuBPIOys6N62Tdhiw5oAaI5x2Q7N35D/1Szcxd00cuTwsS6LkHJGvDBtm6L9Fjvw/KJ23KiN9XUq4ZuFUizRazffANmkAvd/vo5Ar0vCOyb/tGWf/HFimApYgI5srBXZvlj0D5gzKyVakIAj3W8kVUG8PmOXPmyMKFCw2PYAoXQ0QUgAAEXELAiwLdJaGLuhuOF+hqDpzhw4eHdFjJ7ffee097qSeET2BMFAAAIABJREFUx7IcPXpURo8eLepmr6ZvGT9+vMybNy9wiu3bt8uff/4ZWP/hhx9k7NixMnnyZK28epCoGp2enZ0dKBPtGwR6tKQoBwFnE0CgOzt+tB4CEHAHATV/ov7AI3f0iF5AwFwCedvmS79OzeSsimknpmjxS2r506RhZi0pndFChmzM19cBgV61jbz4+r3SqGq6dow/taLUbfm8TNtYcGqWPNk86SlpcUkjycxsIA0aqNdF8tDYXeE7mbtePn3serm4YX05IyNFfL4Uyah1wYnjMuXCxs2l44e/aFO1HFnynrS7spHUP72ipPjUSPUzpL52/gbSIDNTGl58vXQfu14Ktih8xUVt3SMLBj4kt15WV6qUSgnwSSlVVTLbvCjTN4T54CB3q8zr11muqpMhaX41bYtfUkpXl0Z3PCudLgkzAj3W8kU1NYnbEehJhMupIQABWxFAoNsqHElpjOMFelKoWHRSBLpF4KkWAiYTQKCbDJzqIAABCEAAAhBILIEji+XFRmVPSPByUvPcC6VRgzr5sjj1HOnx3ZFAnbpAPz6Xt1/SMmrJBQ3ry5mVlHz3S4WmfeSXEKecKyv7XS0ZJYLnMS8p1w7aFn5Uec5S6XVJeUnRxLM+Z3jQT3+6nPXILG2k+f6pD0qtksHnDSqn5kpPKS+X9FpavHnRc9fKgOsyJMWfKmUqnyZ1L2gkFzU6X2plHO9vmcavyNLg/ub9KeM71pF01X5/mlSoeZ5ceOHf5NTAhxOqjUFTuMRaPhAJc98g0M3lTW0QgIB1BBDo1rE3q2YEulmko6gHgR4FJIpAwAUEEOguCCJdgAAEHE/g0KEYn2To+B7TAQgkjkDuL6/IRWk+8aXWkW6z8x9seWTjf6XLuSXFn9ZEev2aP4Y7INCVyL5joPy453hb8raMkNaVU8SX1lBeXBZslNX+PDm8J0u2bl0vH7Yqr03LUqRA14ofkt1Z62Vgi3Tx+UrKde/+Llu2bJEtW7bKtl0HQkaU5xzYKSvfai4lfX4pe8sQWa+V2yJbtm6VrN2Hwkv6WPHlHpA9+/M/RNCamPWJ3FlF9beRvLw8v7/7pz8gp5fwiT+9rtw37Gc5gUdk3y/ycae/SWntg4F8gR5r+VibblT+jTfeEDW1qdGCQDcixH4IQMAtBBDobolk0f1AoBfNxvQ9CHTTkVMhBCwhgEC3BDuVQgACEAghwBzoIThYgUBsBLLHyz1V1VQpfkmreIY0uqaNdPpHT3lr6ET5av4M+WzGctmdP4NL/hzoVe6XSQeCqspdIa9elCa+EqdJ1zmh86bnlzooY++qYCzQtQMOyse3KYGeLjd/FNDQ+acKepf0OdAPrJL/9u4sLRrVlmoZ5aRs+ZOkxllnyiml/OJLPVeeXqDL9cMy+6HTpISvhNTqMlP2B7XxeJe+kIfPKhE0Aj3W8gVPWPx1HiJafIacAQIQcBcBBLq74hmuNwj0cFQs2oZAtwg81ULAZAIIdJOBUx0EIACBMAQQ6GGgsAkCURPIk61ze8tdDasen3bElz8Nij/1JGnU9VNZkz/AOl+gV+sk04K//JH7q/RqogT6qdJllnsEet722fL0RRmSonHxS2rpipJRvpSk+k9MHRMi0A/Ix7cdf0hoiw/DzfG+W4bddPxDgZZD1Wj/WMtHHdSoC/bq1Us++ugjw/KMQDdERAEIQMAlBBDoLglkhG4g0CPAMXsXAt1s4tQHAWsIINCt4U6tEIAABIIfBP/111+LevC8WoK3QwkCEDAmkJe1QEYOGCOLd+XIvg0/ybypY+TDt3vKw60ypXKqX3z+CnL9wPWBqVD0KVxSPCHQD8qXj56tyfL02rdLn5m/y/4To/EPZ02TrnVSC4xAPyRTOlaVFF+q/O2Z/4k+Lj0QhZwf5fkGaUEj0GMtHziT6W8Q6KYjp0IIQMAiAgh0i8CbWC0C3UTYRlUh0I0IsR8C7iCAQHdHHOkFBCDgPAJvv/22TJ48OaThc+bMETWakgUCEIiWQI4se6mhpPlTpW7nybI5f6pzkbyNMuCa0uL3pUiNztNFH1NuR4GePbSlpPv8UuqGwZIVNN2MHFovc4f0kv8bt0KCB8tHS0dyf5FX1LQ0/lJy45Dt+YflZcuy0d3l4oyUAgI9T7aPul1OTvFJyklXSa/vswMfPIjskUVvXCtVUoIfIhpr+fwmmP0OgW42ceqDAASsIoBAt4q8efUi0M1jbVgTAt0QEQUg4AoCCHRXhJFOQAACDiSwdOlS8fl8MmXKFHnzzTdl1qxZ2vpXX33lwN7QZAhYReCIfPtkXUlV05P4UyWj9hVy6z0dpMO9raV5vVOkpHrgZUpVufOTrZInebJ10mNy6ZknaVO9+EuUk+r1bpI+C49I7rqR0qnR6ZJRUo1YT5XyNS6QVu/+JGrml/1f9ZTm55wmNWtUl+rVq0ul0iniV7I7o5q2XqPGaVK32T9lxq7j5jtv20R57JLacmqN6lJJzTEeVLZ6jRpy2jnN5V9z8h92qsjlLPq31E/ziz+tqjS89V7p2Km93H1LMzmvSrr4fT4pUaOzTNc/AYgJ9W6ZcH91SVHzw1dpIC3adZD777xBGteqICW0h4EqbmlSoXpdufLZWZKtzn1kmfRtfpI25Ys/vZpk3ni3dOjQVlo0rCGl9GNUn06qJQ3uHBR7+Zjab1x43rx58uOPPxoWRKAbIqIABCDgEgIIdJcEMkI3EOgR4Ji9C4FuNnHqg4A1BBDo1nCnVghAAAKKgBLo6pWSoh6AePx9bm7wEFo4QQACkQnkSdbY9nJGpepy6gnZrP9bUuI6vfrF0mnQQsnW3Hau/DH8Ljm9TAlNSvv8KZJWKVP++eVByVnxrtxYPV1SNEHsl5S0k6TxC99qU5jsm/m41KuYJv6APM6fY12ry19Cyp7dXsZsPSHQt4yW+88qmy+oT/zbPl7WL6nl60jn8VlBI7tVD/fIgr6tpW45Jefzz+9PLS9nXH6f9Jq+vvB0KpHBBPbmZX0pr7Q8S8qknJjz3OcTf0opqZ7ZWOpWOP7wVX9qOandcaxs00e/714sgzs3kWrqAwW9Pf50qXFJO7mpXprWRn9KSal8+avH64m1fKB1xX/DQ0SLz5AzQAAC7iKAQHdXPMP1BoEejopF2xDoFoGnWgiYTACBbjJwqoMABCAQROCee+7Jl1M+n7Ro0SJoL28hAIGYCOTukfVLvpJpE8fJuM+myBcL10p20MNDYzqXRYVzd6+VBbP/K+PHTZCpcxfK6u1xDTsP0/oc2bXqG5k+YYJMnvOtLF2XrY2uD1MwZNORnavku1n/lYlT5sqi1VmG08jEWj6ksjhXEOhxguMwCEDAtQQQ6K4NbaBjCPQACuvfINCtjwEtgIAZBBDoZlCmDghAAALhCUyYMEHKly+vSfRy5crJ8OHDwxdkKwQgAAEIhCWwZs0a2bRpU9h9wRuZwiWYBu8hAAE3E0Cguzm6x/uGQLdRjBHoNgoGTYFAEgkg0JMIl1NDAAIQMCCwd+9eKVmypCbQ09PTZevWrQZHsBsCEIAABOIhgECPhxrHQAACTiSAQHdi1GJrMwI9Nl5JLY1ATypeTg4B2xBAoNsmFDQEAhDwKIHMzExNoJ911lkeJUC3IQABCMRP4NChQ3LkyBHDEyDQDRFRAAIQcAkBBLpLAhmhGwj0CHDM3oVAN5s49UHAGgIIdGu4UysEIAABnUDv3r01gf7kk0/qm/gJAQhAAAJREmAO9ChBUQwCEPAMAQS6+0ONQLdRjBHoNgoGTYFAEgkg0JMIl1NDAAIQiILAzz//rAn0r7/+OorSFIEABCAAgWACCPRgGryHAAQgIIJAd38WINBtFGMEuo2CQVMgkEQCCPQkwuXUEIAABKIkULduXcnNzY2yNMUgAAEIQEAnMGrUKJk1a5a+WuRPpnApEg07IAABlxFAoLssoGG6g0APA8WqTQh0q8hTLwTMJYBAN5c3tUEAAhAIR+Dzzz8Pt5ltEIAABCCQIAII9ASB5DQQgIDtCSDQbR+iYjcQgV5shIk7AQI9cSw5EwTsTACBbufo0DYIQAACEIAABCAAgUQQQKAngiLngAAEnEAAge6EKBWvjQj04vFL6NEI9ITi5GQQsC0BBLptQ0PDIAABCEAAAhCAAAQMCAwfPlymTZtmUEoEgW6IiAIQgIBLCCDQXRLICN1AoEeAY/YuBLrZxKkPAtYQQKBbw51aIQABCEAAAhCAAASKT4CHiBafIWeAAATcRQCB7q54husNAj0cFYu2IdAtAk+1EDCZAALdZOBUBwEIQAACEIAABCCQMAII9ISh5EQQgIBLCCDQXRLICN1AoEeAY/YuBLrZxKkPAtYQQKBbw51aIQABCEAAAhCAAASKTyAvL0/Uy2hhChcjQuyHAATcQgCB7pZIFt0PBHrRbEzfg0A3HTkVQsASAgh0S7BTKQQgAAEIQAACEICAiQQQ6CbCpioIQMBSAgh0S/GbUjkC3RTM0VWCQI+OE6Ug4HQCCHSnR5D2QwACEIAABCAAAe8SWLlypaxfv94QAALdEBEFIAABlxBAoLskkBG6gUCPAMfsXQh0s4lTHwSsIYBAt4Y7tUIAAhCAAAQgAAEIFJ8Ac6AXnyFngAAE3EUAge6ueIbrDQI9HBWLtiHQLQJPtRAwmQAC3WTgVAcBCEAAAhCAAAQgkDACCPSEoeREEICASwgg0F0SyAjdQKBHgGP2LgS62cSpDwLWEECgW8OdWiEAAQhAAAIQgAAEik/gu+++k2XLlhmeiClcDBFRAAIQcAkBBLpLAhmhGwj0CHDM3oVAN5s49UHAGgIIdGu4UysEIAABCEAAAhCAgHkEEOjmsaYmCEDAWgIIdGv5m1E7At0MylHWgUCPEhTFIOBwAgh0hweQ5ltGoHSlkyU1vZSkl6/ICwbkADng6hzw+XxSrV6mZddbKoZAIggg0BNBkXNAAAJOIIBAd0KUitdGBHrx+CX0aAR6QnFyMgjYlgAC3bahoWE2J5BeroI89u3v8syvu3nBgBwgB1ydAx0nfSMnn32Oza/KNM+rBHr27CkffPCBYfcR6IaIKAABCLiEAALdJYGM0A0EegQ4Zu9CoJtNnPogYA0BBLo13KnV+QTKVKosTy/fIS9tFl4wIAfIAVfnQLe5y6VK3XrOv3DTA1cS4CGirgwrnYIABIpBAIFeDHgOORSBbqNAIdBtFAyaAoEkEkCgJxEup3Y1AQQ6Hxzw4Qk54JUcQKC7+nbm+M69/fbbMnr0aMN+MALdEBEFIAABlxBAoLskkBG6gUCPAMfsXQh0s4lTHwSsIYBAt4Y7tTqfAAIdeeoVeUo/yXUEuvPvWfRABIFOFkAAAl4hgEB3f6QR6DaKMQLdRsGgKRBIIgEEehLhcmpXE0CgIxURy+SAV3IAge7q25lnOodA90yobdXR/fv3y4oVK+TgwYO2aheNcTcBBLq746t6h0C3UYwR6DYKhguaMnjwYGnVqpW8+eabLuiNu7qAQHdXPOmNeQQQ6MhTr8hT+kmuI9DNu7dQU+wEZsyYId99953hgQh0Q0QUSDCB9evXyxlnnCG1a9eWOnXqyObNmxNcA6eDQHgCCPTwXNy0FYFuo2gi0G0UDIc35T//+Y/2C8Onn34qmZmZ8tZbbzm8R+5qPgLdXfGkN+YRQKAjFRHL5IBXcgCBbt69hZpiJ8BDRGNnxhHmEOjQoYM8//zzWmVPPvmkdOvWzZyKqcXzBBDo7k8BBLqNYoxAt1EwHN6ULl26SP/+/bVejBkzRtq0aePwHrmr+Qh0d8WT3phHAIGOPPWKPKWf5DoC3bx7CzXFTgCBHjszjjCHQKdOneSpp57SKlPy/NFHHzWnYmrxPAEEuvtTAIFuoxgj0G0UDIc3ZcKECXLqqaeKuoifffbZ8uGHHzq8R+5qPgLdXfGkN+YRQKAjFRHL5IBXcgCBbt69hZpiJ7BlyxbZuXOn4YFM4WKIiAIJJqBys27dunLKKafI+eefL9u3b09wDZwOAuEJINDDc3HTVgS6jaKJQLdRMFzQFCXRu3btKh9//LELeuOuLiDQ3RVPemMeAQQ68tQr8pR+kusIdPPuLdSUPAII9OSx5cxFEzh69Khs2rRJcnJyii7EHggkmAACPcFAbXg6BLqNgoJAt1EwaAoEkkgAgZ5EuJza1QQQ6EhFxDI54JUcQKC7+nbm+M7t2rVL9u7da9gPBLohIgpAAAIuIYBAd0kgI3QDgR4Bjtm7EOhmE6c+CFhDAIFuDXdqdT4BBDry1CvylH6S6wh059+z3NwD5kB3c3Sd37fNmzfLnDlzZNu2bc7vDD1wDAEEumNCFXdDEehxo0v8gQj0xDP18hl79uwpjRs3lieeeELy8vK8jMJ2fUeg2y4kNCjJBH766aeE1IBARyoilskBr+QAAj0htw1OkiQCCPQkgeW0xSawbNkyqVatmjRt2lRq1qwpK1euLPY5OQEEoiGAQI+GkrPLINBtFD8Euo2C4fCm9O/fXxo2bChff/21XHnllfLCCy84vEfuaj4C3V3xpDeRCaxfv146deoUuVCUexHoyFOvyFP6Sa4j0KO8MVDMEgKTJk2SefPmGdbNFC6GiCiQYAL33nuv9OnTRzvrSy+9JF26dElwDZwOAuEJINDDc3HTVgS6jaKJQLdRMBzelIceekj69eun9WLkyJHSpk0bh/fIXc1HoLsrnvQmMoH27duLz5eYXzcQ6EhFxDI54JUcQKBHvrew1xkEEOjOiJObWtmtWzfp2LGj9gDRtm3bylNPPeWm7tEXGxNAoNs4OAlqWmL+ok1QY7x+GgS61zMgcf3/4osv5JRTTpFnnnlGqlevLuPHj0/cyTlTsQkg0IuNkBM4iED9+vU1gb506dJitxqBjjz1ijyln+Q6Ar3YtwxOYAMCCHQbBMFjTdizZ49cdtll4vf75eqrr5YDBw54jADdtYoAAt0q8ubVi0A3j7VhTQh0Q0QUiIHAN998I0rUzp49O4ajKGoGAQS6GZSpww4EDh8+LGlpadofMa+++mqxm4RARyoilskBr+QAAr3YtwxOkEQCAwcOjGqADgI9iUHg1BEJ5OTkRNzPTggkmgACPdFE7Xc+BLqNYoJAt1EwaAoEkkgAgZ5EuJzaVgTmzJkjZcqU0Uagq5HoxV0Q6MhTr8hT+kmuI9CLe8fg+GQS4CGiyaTLuSEAAScSQKA7MWqxtRmBHhuvpJZGoCcVLyeHgG0IINBtEwoakmQCDz/8sDb6XM2BXrJkSVFfqy3OgkBHKiKWyQGv5AACvTh3C45NNoFnn31W1Ch0o4UR6EaE2J8MAr/88ouMGDFCVq1alYzTc04IhCWAQA+LxVUbEeg2CicC3UbBcHhTcnNz5YEHHpBTTz1V7r77blHTKLDYhwAC3T6xoCXJJVCzZk1t9Lmah7JcuXJRfd07UosQ6MhTr8hT+kmuI9Aj3Q3Y5xQCCHSnRMo97VTTmFapUkX7G1g9E2zRokXu6Rw9sTUBBLqtw5OQxiHQE4IxMSdBoCeGI2cRee2116R58+ayZs0aadWqlaivWbLYhwAC3T6xoCXJI7B+/XpNnqenp0upUqW0923atClWhQh0pCJimRzwSg4g0It1u+BgmxBAoNskEB5qRrt27WTAgAFaj/v06aMNKvNQ9+mqhQQQ6BbCN6lqBLpJoKOpBoEeDSXKREOga9eu8vrrr2tFhw4dKnfccUc0h1HGJAIIdJNAU42lBJ555hlNmvfv31+aNWsm9erV09aL0ygEOvLUK/KUfpLrCPTi3C04NtkElixZIitXrjSsBoFuiIgCCSbQo0cPad26tWzcuFFatGghPXv2THANnA4C4Qkg0MNzcdNWBLqNoolAt1EwHN4U9VU19ZW1+++/X/sKm3qQH4t9CCDQ7RMLWpI8Avfcc4/MmzdPvvzyS7nqqqskJydH+0bM0qVL464UgY5URCyTA17JAQR63LcKDjSBAA8RNQEyVcRFQE1deuedd2p/C993331y9OjRuM7DQRCIlQACPVZiziuPQLdRzBDoNgqGC5qyYsUK+fDDD+XHH390QW/c1QUEurviSW/CE/j555+1HbpAVytKoqsHO8W7INCRp16Rp/STXEegx3un4DgzCCDQzaBMHRCAgJMIINCdFK342opAj49bUo5CoCcFKyeFgO0IINBtFxIalEQCwQK9uNUg0JGKiGVywCs5gEAv7h2D45NJ4KeffpLffvvNsAqmcDFERAEIQMAlBBDoLglkhG4g0CPAMXsXAt1s4u6v79ixY+7vpAN7iEB3YNBoctwEEOgIT68IT/pJricyBxDocd92ONBGBBDoNgqGh5oyf/587Xlg33//vYd6TVetJoBAtzoCya8fgZ58xlHXgECPGhUFDQgcOnRIWrZsKSkpKdK0aVPZu3evwRHsNpMAAt1M2tRlNQEEOlIxkVKRc5FPXskBBLrVdy/qTwQBBHoiKHKOWAhMnTpVqlatKk888YQ2DzrPAouFHmWLQwCBXhx6zjgWgW6jOCHQbRQMhzfl3//+t/awvr/++ks6duwoDz30kMN75K7mI9DdFU96E5kAAh3h6RXhST/J9UTmAAI98r2FvdYSeOqpp+Tdd981bAQC3RARBRJMoG3btjJ06FDtrP3795dOnToluAZOB4HwBBDo4bm4aSsC3UbRRKDbKBgOb8rDDz8sPXv21HqhfnG46667HN4jdzUfge6ueNKbyAQQ6EjFREpFzkU+eSUHEOiR7y3stZYADxG1lj+1F03gxRdflKuuukoWLlwol156qfTp06fowuyBQAIJINATCNOmp0Kg2ygwCHQbBcPhTVm5cqXUqFFDrrnmGqlSpYosWrTI4T1yV/MR6O6KJ72JTACBjvD0ivCkn+R6InMAgR753sJeawkMGTJEJk6caNgIRqAbIqJAggnk5eVJ9+7dJTMzU55++mnhmWAJBszpiiSAQC8SjWt2INBtFEoEuo2C4YKmbN68WaZPny5//PGHC3rjri4g0N0VT3oTmQACHamYSKnIucgnr+QAAj3yvYW9ziCAQHdGnGglBCBQfAII9OIztPsZEOg2ihAC3UbBoCkQSCIBBHoS4XJq2xFAoCM8vSI86Se5nsgcQKDb7nZGg+IggECPAxqHQAACjiSAQHdk2GJqNAI9JlzJLYxATy5fr51dfX1t27Ztkpub67Wu276/CHTbh4gGJpAAAh2pmEipyLnIJ6/kAAI9gTciTpVwAuPHj5e5c+canheBboiIAkkgoPJTTeMyefLkJJydU0IgPAEEengubtqKQLdRNBHoNgqGw5uye/duadSokWRkZMg555wjW7dudXiP3NV8BLq74klvIhNIpECvXLmy7NixI3KF7IUABCDgAgLLly+XevXquaAndMGNBHiIqBuj6o4+jRo1SmrVqqU9PLRmzZoyYcIEd3SMXtieAALd9iEqdgMR6MVGmLgTINATx9LrZ+rRo4d07NhRw/DUU09Jhw4dvI7EVv1HoNsqHDQmyQQSKdBLVqosty7eIXeuFV4wIAfIAVfnwPUzlkuFOgj0JN+iOH2cBBDocYLjsKQTuOuuu2TEiBFaPe+//37gb+KkV0wFnieAQHd/CiDQbRRjBLqNguHwpqivrD3xxBNaL1577TVp166dw3vkruYj0N0VT3oTmQACHdnPBx7kADkQew4g0CPfW9hrLYG9e/fKgQMHDBvBFC6GiCiQYAJ9+/aVzMxMmTRpkvztb3+TwYMHJ7gGTgeB8AQQ6OG5uGkrAt1G0USg2ygYDm/Kpk2bpHbt2tovDeqra6tXr3Z4j9zVfAS6u+JJbyITQKDHLs6QjTAjB8gBBHrkewt7nUEAge6MOLmtla+//rq0bNlS+vXr57au0R8bE0Cg2zg4CWoaAj1BIBNxGgR6IihyDp3Avn37ZOnSpaLmQ2exFwEEur3iQWuSSwCBjghEBpMD5EDsOYBAT+69ibMXj8DGjRslKyvL8CQIdENEFIAABFxCAIHukkBG6AYCPQIcs3ch0M0mTn0QsIYAAt0a7tRqDQEEeuziDNkIM3KAHECgW3PPotboCDAHenScKAUBCHiHAALd/bFGoNsoxgh0GwXDBU3Zv3+/NgJ9z549LuiNu7qAQHdXPOlNZAIIdEQgMpgcIAdizwEEeuR7C3utJYBAt5Y/tUcm0L9/f7njjjtkyJAhkQuyFwIJJIBATyBMm54KgW6jwCDQbRQMhzflzz//1OZAP++880TNgf7bb785vEfuaj4C3V3xpDeRCSDQYxdnyEaYkQPkAAI98r2FvdYSmD17tvzvf/8zbARTuBgiokCCCQwYMEDq1asno0aNkjp16shHH32U4Bo4HQTCE0Cgh+fipq0IdBtFE4Fuo2A4vCndu3cXNTJELb169ZJ27do5vEfuaj4C3V3xpDeRCSDQEYHIYHKAHIg9BxDoke8t7HUGAQS6M+Lkplbefffd8vHHH2tdev/996Vjx45u6h59sTEBBLqNg5OgpiHQEwQyEadBoCeCIudQBHr06BH4ZeHpp5+W9u3bA8ZGBBDoNgoGTUk6AQR67OIM2QgzcoAcQKAn/fZEBSYQQKCbAJkqQggMGzZMzj77bBk4cKDUqlVLxowZE7KfFQgkiwACPVlk7XNeBLp9YiEIdBsFw+FNyc7OlkaNGklGRobUrVtXtmzZ4vAeuav5CHR3xZPeRCaAQEcEIoPJAXIg9hxAoEe+t7DXWgJ9+vSRkSNHGjYCgW6IiAJJIDBixAjp3Lkz8jwJbDll0QQQ6EWzccseBLqNIolAt1EwXNCUvLw8ycrKktzcXBf0xl1dQKC7K570JjIBBHrs4gzZCDNygBxAoEe+t7DXWgI8RNRa/tQOAQjYjwAC3X4xSXSLEOiJJlqM8yHQiwGPQyHgIAIIdAcFi6YWmwACHRGIDCYHyIHYcwCBXuzbDydIIgH1u6yaKsNoYQRP+T0vAAAgAElEQVS6ESH2QwACbiGAQHdLJIvuBwK9aDam70Ggm46cCiFgCQEEuiXYqdQiAgj02MUZshFm5AA5gEC36KZFtQklgEBPKE5OBgEI2JgAAt3GwUlQ0xDoCQKZiNMg0BNBkXNAwP4EEOj2jxEtTBwBBDoiEBlMDpADsecAAj1x9yHOZB0BBLp17KkZAhAwlwAC3VzeVtSGQLeCehF1ItCLAMNmCLiMAALdZQGlOxEJINBjF2fIRpiRA+QAAj3irYWdFhOYP3++LF261LAVCHRDRBSAAARcQgCB7pJARugGAj0CHLN3IdDNJk59ELCGAALdGu7Uag0BBDoiEBlMDpADsecAAt2aexa1RkeAh4hGx4lSEICAdwgg0N0fawS6jWKMQLdRMGgKBJJIAIGeRLic2nYEEOixizNkI8zIAXIAgW672xkNCiKAQA+CwVsIQAACIoJAd38aINBtFGMEuo2CQVMgkEQCCPQkwuXUtiOAQEcEIoPJAXIg9hxAoNvudkaDggj8/vvvsnHjxqAt4d8yhUt4LmyFAATcRwCB7r6YFuwRAr0gEQvXEegWwqdqCJhIAIFuImyqspwAAj12cYZshBk5QA4g0C2/fdGABBBAoCcAIqeAAAQcQQCB7ogwFauRCPRi4UvswQj0xPLkbBCwKwEEul0jQ7uSQQCBjghEBpMD5EDsOYBAT8YdiXMmisCRI0fk6NGjhqdDoBsiogAEIOASAgh0lwQyQjcQ6BHgmL0LgW42ceqDgDUEEOjWcKdWawgg0GMXZ8hGmJED5AAC3Zp7FrVGR4A50KPjRCkIQMA7BBDo7o81At1GMUag2ygYNAUCSSSAQE8iXE5tOwIIdEQgMpgcIAdizwEEuu1uZzQoiAACPQgGbyEAAQjwEFFP5AAC3UZhRqDbKBg0BQJJJIBATyJcTm07Agj02MUZshFm5AA5gEC33e2MBgURGDlypMycOTNoS/i3TOESngtbIQAB9xFgBLr7YlqwRwj0gkQsXEegWwifqiFgIgEEuomwqcpyAgh0RCAymBwgB2LPAQS65bcvGpAAAgj0BEDkFBCAgCMIINAdEaZiNRKBXix8iT0YgZ5YnpwNAnYlgEC3a2RoVzIIINBjF2fIRpiRA+QAAj0ZdyTOaTYBBLrZxKkPAhCwigAC3Sry5tWLQDePtWFNCHRDRBSAgCsIINBdEUY6ESUBBDoiEBlMDpADsecAAj3KmwzFLCEwYsQImTZtmmHdCHRDRBSAAARcQgCB7pJARugGAj0CHLN3IdDNJk59ELCGAALdGu7Uag0BBHrs4gzZCDNygBxAoFtzz6LW6AjwENHoOFEKAhDwDgEEuvtjjUC3UYwR6DYKBk2BQBIJINCTCJdT244AAh0RiAwmB8iB2HMAgW672xkNCiKAQA+CwVsIQAACIoJAd38aINBtFGMEuo2CQVMgkEQCCPQkwuXUtiOAQI9dnCEbYUYOkAMIdNvdzmhQEIHc3FxRL6OFKVyMCLEfAhBwCwEEulsiWXQ/EOhFszF9DwLddORUCAFLCCDQLcFOpRYRQKAjApHB5AA5EHsOINAtumlRbUIJINATipOTQQACNiaAQLdxcBLUNAR6gkAm4jQI9ERQ5BwQsD8BBLr9Y0QLE0cAgR67OEM2wowcIAcQ6Im7D3GmxBNYtWqV/PHHH4YnRqAbIqIABCDgEgIIdJcEMkI3EOgR4Ji9C4FuNnHqg4A1BBDo1nCnVmsIINARgchgcoAciD0HEOjW3LOoNToCzIEeHSdKQQAC3iGAQHd/rBHoNooxAt1GwaApEEgiAQR6EuFyatsRQKDHLs6QjTAjB8gBBLrtbmc0KIgAAj0IBm8hAAEI8BBRT+QAAt1GYUag2ygYNAUCSSSAQE8iXE5tOwIIdEQgMpgcIAdizwEEuu1uZzQoiMC3334rP//8c9CW8G+ZwiU8F7ZCAALuI8AIdPfFtGCPEOgFiVi4jkC3ED5VQ8BEAgh0E2FTleUEEinQfRmVxffFDvEtEV4wIAfIAXfnwKfLxXdWPcuv4TQAAsUhgEAvDj2OhQAEnEQAge6kaMXXVgR6fNySchQCPSlYOSkEbEcAgW67kNCgJBJAoCP7+cCDHCAH4sgBBHoS70yc2iwCCHSzSFMPBCBgNQEEutURSH79CPTkM466BgR61KgoCAFHE0CgOzp8ND5GAgj0OMQZI4vdPbKY+BLfaHIAgR7j3YbiZhJ46aWX5IMPPjCsEoFuiIgCEICASwgg0F0SyAjdQKBHgGP2LgS62cSpDwLWEECgW8OdWq0hgEBHoDP6mBwgB+LIAQS6NTctao2KAA8RjQoThSAAAQ8RQKC7P9gIdBvFGIFuo2DQFAgkkQACPYlwObXtCCDQ4xBn0YxOpQyjmMkBd+cAAt129zMalE+gb9++8sknn+RvKOIdI9CLAMNmCEDAdQQQ6K4LaaEOIdALIbFuAwLdOvbUDAEzCSDQzaRNXVYTQKAj0Bl9TA6QA3HkAALd6tsX9SeAAAI9ARA5BQQg4AgCCHRHhKlYjUSgFwtfYg9GoCeWJ2eDgF0JINDtGhnalQwCCPQ4xBkji909spj4Et9ocgCBnoxbEuc0mQAC3WTgVAcBCFhGAIFuGXrTKkagm4bauCIEujEjSkDADQQQ6G6IIn2IlgACHYHO6GNygByIIwcQ6NHeZihnAYGZM2fK999/b1gzAt0QEQUgAAGXEECguySQEbqBQI8Ax+xdCHSziVMfBKwhgEC3hju1WkMAgR6HOItmdCplGMVMDrg7BxDo1ty0qDUqAjxENCpMFIIABDxEAIHu/mAj0G0UYwS6jYJBUyCQRAII9CTC5dS2I4BAR6Az+pgcIAfiyAEEuu3uZzQonwACPZ8F7yAAAQgoAgh09+cBAt1GMUag2ygYNAUCSSSAQE8iXE5tOwII9DjEGSOL3T2ymPgS32hyAIFuu/sZDconsHnzZtmxY0f+hiLeMYVLEWDYDAEIuI4AAt11IS3UIQR6ISTWbUCgW8eemiFgJgEEupm0qctqAgh0BDqjj8kBciCOHECgW337ov4EEECgJwAip4AABBxBAIHuiDAVq5EI9GLhS+zBCPTE8uRsELArAQS6XSNDu5JBAIEehziLZnQqZRjFTA64OwcQ6Mm4JXHOBBHIzs6Wffv2GZ4NgW6IiAIQgIBLCCDQXRLICN1AoEeAY/YuBLrZxKkPAtYQQKBbw51arSGAQEegM/qYHCAH4sgBBLo1Ny1qjYoAc6BHhYlCEICAhwgg0N0fbAS6jWKMQLdRMGgKBJJIAIGeRLic2nYEEOhxiDNGFrt7ZDHxJb7R5AAC3Xb3MxqUTwCBns+CdxCAAAQUAQS6+/MAgW6jGCPQbRQMmgKBJBJAoCcRLqe2HQEEOgKd0cfkADkQRw4g0G13P6NB+QQmTpwoX331Vf6GIt4xhUsRYNgMAQi4jgAC3XUhLdQhBHohJNZtQKBbx56aIWAmAQS6mbSpy2oCCPQ4xFk0o1MpwyhmcsDdOYBAt/r2Rf0JIIBATwBETgEBCDiCAALdEWEqViMR6MXCl9iDEeiJ5cnZIGBXAgh048h8/vnncujQIeOCUZTYu3dvVKOkojgVReIggEBHoDP6mBwgB+LIAQR6HHccDrEbAQS63SJCeyAAgWQRQKAni6x9zotAt08sBIFuo2DQFAgkkQACPTLcOXPmiM/nk+uuu07++uuvyIUN9ip5fskll2jnW7lypUFpdieDAAI9DnHGyGJ3jywmvsQ3mhxAoCfjlsQ5E0Rg0KBB8tlnnxmeDYFuiIgCEICASwgg0F0SyAjdQKBHgGP2LqcK9B07dkip1FQ5t3JlubBaNV4wIAcMcqBauXLycOPGZl9iHFPf0aNHpVWrVpr0vuaaa+KW6Hv27JGLL75YO0+XLl3k2LFjjmHgpoYi0BHojD4mB8iBOHIAge6mW6Hr+hLLQ0SbNm0q7777Li8YkAPkgKtzoHXr1tK2bVvHXu/VB6Ndu3Z1bPvNaDgC3QzKUdbhVIGek5MjZ1eqJJ/ecYcs6dKFFwzIAYMc6HrRRfLsFVdEeWXwZrFgiX711VfLwYMHYwKxe/duady4sSbPu3XrhjyPiV5iCyPQ4xBn0YxOpQyjmMkBd+cAAj2xNyPOllACzzzzjLz33nuG51Qj0GteXFOaPNaEFwzIAXLA1TlwetPTRUl0py4IdOPIIdCNGZlWwqkCXQE6/5RTZFm3biIvvcQLBuSAQQ680ry5PN+smWnXFqdWFCzRr7rqqqglenZ2tlx00UXIc5sEHoGOQGf0MTlADsSRAwh0m9zFaEZxCCiBfs6t58hL/AcBCEDA5QRufOdG6d69e3EumZYei0A3xo9AN2ZkWgkEOvKdDyC8kQMI9Ogvq8ESvVmzZnLgwIGIB+/atUsaNmyIPI9IydydCPQ4xBkji909spj4Et9ocgCBbu7NitqSQgCBzkcHEICAVwjEI9DVt6w//vjjQq/Vq1cn5Zoc6aQI9Eh0ju9DoBszMq2EVQL922+/lQsuuECbK1jNF6y/fv7556j7zgh0b4hfBH9i4oxAj/rSohUMluhqHs39+/eHPYGS5xdeeCHyPCwd6zYi0BHojD4mB8iBOHLAgwL9yJEjMmXKFBk5cmRSX6NGjZI1a9ZYd2N0Qc0//PCDrFq1KqQnvXr1ko0bN2rb5s2bJ1WrVpWMjAxGoLt81K1X5Cj9hIARgXgEuvr79b777gt5lSxZUgYOHBhyfTVjBYFuTBmBbszItBJWCfSpU6dKnTp1ZMGCBSGvffv2Rd13BHpixCqC2hscEehRX1oCBYMl+uWXXy4Fr087d+6UBg0aIM8DxOzzBoEehziLZnQqZRjFTA64Owc8KNDVaGWfz2fK69JLL7XPjdKBLQn3EFE1L7r6e1Yt6sOQrVu3yn/+8x8EOgIdAhDwBIF4BHq4y796fhcCPRwZ67ch0K2PQaAFVgr0m266KdCOeN4g0L0hfhH8iYkzAj2eq4xIsES/7LLLZO/evdqJduzYIfXr10eex4c16Uch0BHojD4mB8iBOHLAgwL92LFj8v3338vMmTOT+po9e7Zs3rw56fc/N1dgJND1vjOFi9GYVfZDAAJuIYBA16/87v2JQLdRbBHoiZGTSF442j0HEOjxX3iDJfoll1wiv//+u5x//vnI8/iRhhy5adMmGTdunAwePFimT5+ufWihF/jpp59EyY1YFwR6HOKMkcXuHllMfInv/7d3JuBSFFfDHkEBNfhFQYVoYkQlQYwmccE9Ro1G3EVMMIq7gDFXVHBFI7gEVzZBjbhEERMFjQsgICJuoCZB0GBEUfkAFxZlF9nO/5z6M/NN3ztzp29P90x11ds+89yZ7pqu6reOVcw7Z6rDxICHAr2h8wvlq0dg+vTpUnuN3rlz59b5YgKB7ooa5DogAIFSBBDo1ZuTKlUzAr1SpEPUg0BH/NoufmlfPDGKQA8xINZTJF+iN27cGHleD6uwh8aPHy+a1a83atUb2UycOFEee+wx6dy5s+iHZL0nxj777BP2dIFyCHQEOtnHxAAxECEGEOiBuYQX6SSAQC+l3DgOAQi4QgCBns55qiGtRqA3hFbCZRHo8chJJC8cbY8BBHr5g+knn3wiTZs2NfK8RYsW8vXXX5d/Ug/PsHLlSjnqqKNk7733lkmTJtUhoF9WnHzyydK6dWs5//zz6xwPswOBHkGchclOpQxZzMSA2zGAQA8zxVDGIgL6b4pVq1YFWoRAd0UNch0QgEApAgj0wPDv5AsEukXdikBH/NoufmlfPDGKQC9v4NV1S9u2bWvkeZs2bczfDh06yNKlS8s7sWfv1g+6hxxyiBx88MGiz4ttkydPNoxHjBhRrEi9+xHoCHSyj4kBYiBCDCDQ651bOFhdAldccYUMHjw40Ij8m4hmDyDQSyk3jkMAAq4QQKBnR353/yLQLepbBHo8chLJC0fbYwCBHn3g/eyzz3Ly/LLLLgvcWBSJHp5rVp5rZrnehLW+bf369dKkSROZP39+fcWKHkOgRxBnZBa7nVlM/9K/YWIAgV50XuFA9QlwE1FXlB/XAQEIxEUAgV79uSnpFiDQkybcgPMj0BG/totf2hdPjCLQGzAw5hX9/PPP5Uc/+pHJhlZ5nt2yy4xkMhlBomep1P/3mmuuMRyHDh1af8H/Hv35z38eqlyhQgh0BDrZx8QAMRAhBjwU6MuXL5fhw4fLXXfdlehjwIAB8vbbbxeastgXkoDebHz06NGB0vp67NixgX1koMel5jgPBCBgOwEEemD4d/IFAt2ibkWgxyMnkbxwtD0GEOgNH3hVnv/4xz+uI8+zZ1q3bp2ccsop5jgSPUul8N8lS5ZI8+bNpVWrVrJmzZrChWrt1RuKRt0Q6BHEWZjsVMqQxUwMuB0DHgr0cePGmXlcvxBP+qFLmLElTwCBbrvyo30QgEBcBBDoyc8p1a4BgV7tHsirH4GO+LVd/NK+eGIUgZ438IV4+sUXX0i7du2KyvPsKVSid+rUCYmeBVLkr841Kiai3hS0yGmL7kagI9DJPiYGiIEIMeChQNeJRO9z8v777yf+WLFiRdF5iwPxEUCgx6XmOA8EIGA7AQR6fHOHrWdCoFvUMwj0eOQkkheOtscAAj38wPvll1/K7rvvXlKeZ8+oEv3UU0/NSfRly5ZlD/H3vwSOPPJIw2fkyJEVYRKnQG/ZsmXJNdsrclFUAgEIQCBhAu+++660b98+4Vo4PQSiERg1apTo/J6/Pfzww6L78zcEuu3Kj/ZBAAJxEUCg54/+bj5HoFvUrwh0xK/t4pf2xROjCPRwA6/Kc5UHmi2dv+Z5qXerRO/cuTMSvQgovXGoMtUsv0pscQr0zBbNJXPdcMn0f4IHDIgBYsDtGOh5h2S227ESwzR1QKDBBLiJaFzKjfNAAAKuEECgN3gqSd0bEOgWdRkCPR45ieSFo+0xgEAvPfAuXLgwkjzPnlkl+mmnnYZEzwLJ+5sV6OvXr8/bW/iplhk8eHDhgyH3ItCR/XzhQQwQAxFiAIEecpahWDUIFBLoV199tfTv3z/QHDLQXVGDXAcEIFCKAAI9MPw7+QKBblG3ItARv7aLX9oXT4wi0OsfeBcvXix77LFHgzPPa59V5e9vfvObnERfvXp17SJevj7ooIMMkzA8HnroIXnnnXfK4oRAjyDOyCx2O7OY/qV/w8QAAr2suYc3J0tg6dKlEmYdeQR6KeXGcQhAwBUCCPRk5x0bzo5At6EX/tsGBHo8chLJC0fbYwCBXv/AO23aNGnUqJFceuml9RcMcVQl+umnny5NmjSROXPmhHiH+0WGDx9uBPoLL7xQ78UuX75cLr744nrLhDmIQEegk31MDBADEWIAgR5miqGM5QQQ6K6oQa4DAhAoRQCBbvmEFEPzEOgxQIzrFAh0xK/t4pf2xROjCPTSo6Yu4RLntmTJkjhPl+pzrVq1SnbbbTfRm4lu2LCh4LXorwBUnmuGWbkbAj2COAuTnUoZspiJAbdjAIFe7vTD+xMkMH/+fNF71eRv7733nsyePTt/lyDQSyk3jkMAAq4QQKAHhn8nXyDQLepWBHo8chLJC0fbYwCBbtHA62lTPvvsM2nXrp2cdNJJMnfu3BwFFeaaoX7JJZfEIs/1xAh0BDrZx8QAMRAhBhDoubmJJ/YRKLQG+pVXXin6eTZ/Q6C7oga5DghAoBQBBHr+6O/mcwS6Rf2KQEf82i5+aV88MYpAt2jg9bgpa9askccff1yOPfZY6dy5s3Tr1k169eols2bNipUKAj2COCOz2O3MYvqX/g0TAwj0WOciThYvAQR6KZXGcQhAwDcCCPR45xkbz4ZAt6hXEOjxyEkkLxxtjwEEukUDL01JnAACHYFO9jExQAxEiAEEeuLzExVEJzB+/HiZOnVq4AT/+Mc/ZObMmYF9ZKD7phC5Xgj4SwCBHhj+nXyBQLeoWxHoiF/bxS/tiydGEegWDbw0JXECCPQI4ixMdiplyGImBtyOAQR64vMTFSRPAIHur0zkyiHgGwEEevJzSrVrQKBXuwfy6kegxyMnkbxwtD0GEOh5Ax9PnSeAQEegk31MDBADEWIAge78/OjDBSLQfVOIXC8E/CWAQHd/VkOgW9THCHTEr+3il/bFE6MIdIsGXpqSOAEEegRxRmax25nF9C/9GyYGEOiJz09UEJ3A7bffLiNGjAicoG/fvjJw4MDAPgS6vzKRK4eAbwQQ6IHh38kXCHSLuhWBHo+cRPLC0fYYQKBbNPDSlMQJINAR6GQfEwPEQIQYQKAnPj9RQXQC3ETUNzXI9UIAAqUIINCjzylpeScC3aKeQqAjfm0Xv7QvnhhFoFs08NKUxAkg0COIszDZqZQhi5kYcDsGEOiJz09UEJ2AZpsPHz48cIJ77723TlY6GeillBvHIQABVwgg0ANTgpMvEOgWdSsCPR45ieSFo+0xgEC3aOClKYkTQKAj0Mk+JgaIgQgxgEBPfH6iguQJINBdUYNcBwQgUIoAAj35OaXaNSDQq90DefWnWqA3bSoz27QR2X13HjAgBkrEQL9tt5U+LVvm/d/PUwi4SwCBHkGckVnsdmYx/Uv/hokBBLq7E6NHV4ZAL6XcOA4BCLhCAIHu/uSGQLeojxHoyHe+gPAjBhDoFg28NCVxAgh0BDrZx8QAMRAhBhDoic9PVBCdwKuvvirTp08PnGDs2LGic37+pgI9c0JG+A8CEICA8wQGZqSmpiZ/CIz0vEePHjJ06NBI7y3nTcOGDZPu3buXcwrn34tAt6iLEeh+yFMkOf2MQLdo4KUpiRNAoEcQZ2GyUylDFjMx4HYMINATn5+oIDqBhtxEFIHuvDbkCxIIQEAJINCjTyopeScC3aKOQqAjVpHrfsQAAt2igZemJE4AgY5AJ/uYGCAGIsQAAj3x+YkKohNAoCPFIQABCNQigECPPqmk5J0IdIs6CoHuhzxFktPPCHSLBl6akjgBBHoEcUZmsduZxfQv/RsmBhDoic9PVBCdwOzZs2Xu3LmBEyxatEi++uqrwD6WcKkl2MjThQAE3CWAQA+M/y6+QKBb1KsIdMQqct2PGECgWzTw0pTECSDQEehkHxMDxECEGECgJz4/UUHyBBDoCHQIQMAbAgj05CeVKteAQK9yB+RXj0D3Q54iyelnBHr+yMdz1wkg0COIszDZqZQhi5kYcDsGEOiuT4+pvr61a9fKunXrAtewcOFCWbx4cWAfAt0bdehuVjFXBoGwBBDogfHfxRcIdIt6FYGOWEWu+xEDCHSLBl6akjgBBDoCnexjYoAYiBADCPTE5ycqiE6ANdAR4xCAAARqEUCgR59UUvJOBLpFHYVA90OeIsnpZwS6RQMvTUmcAAI9gjgjs9jtzGL6l/4NEwMI9MTnJyqITgCBXkuchc1QpRwEIOAuAQR69EklJe9EoFvUUQh0xCpy3Y8YQKBbNPDSlMQJINAR6GQfEwPEQIQYQKAnPj9RQXQCjzzyiIwdOzZwgnHjxsnkyZMD+1jCBdEOAQh4QwCBHhj/XXyBQLeoVxHofshTJDn9jEC3aOClKYkTQKBHEGdhslMpQxYzMeB2DCDQE5+fqCB5Agh0b9Shu1nFXBkEwhJAoCc/qVS5BgR6lTsgv3oEOmIVue5HDCDQ80c+nrtOAIGOQCf7mBggBiLEAALd9enRi+tDoCPQIQABbwgg0J2f1xDoFnUxAt0PeYokp58R6BYNvDQlcQII9AjijMxitzOL6V/6N0wMINATn5+oIDoBXcJlzJgxgRMMGzZMHn300cA+BLo36jBsji7lIOAuAQR6YPx38QUC3aJeRaAjVpHrfsQAAt2igZemJE4AgY5AJ/uYGCAGIsQAAj3x+YkKohPgJqKIcQhAAAK1CCDQo08qKXknAt2ijkKg+yFPkeT0MwLdooGXpiROAIEeQZyFyU6lDFnMxIDbMYBAT3x+ooLoBAoJ9BtvvFEGDRoUOCkZ6LUEm7u5t1wZBCCAQA+M/y6+QKBb1KsIdMQqct2PGECgWzTw0pTECSDQEehkHxMDxECEGECgJz4/UUF0AmvXrpV169aVPAECHYEOAQh4QwCBXnJOSHsBBLpFPYhA90OeIsnpZwS6RQMvTUmcAAI9gjgjs9jtzGL6l/4NEwMI9MTnJypIngAC3Rt1SPYxBCCAQE9+UqlyDQj0KndAfvUIdMQqct2PGECg5498PHedAAIdgU72MTFADESIAQS669Njqq/vgw8+kLlz5wau4e2335YZM2YE9iHQEegQgIA3BBDogfHfxRcIdIt6FYHuhzxFktPPCHSLBl6akjgBBHoEcRYmO5UyZDETA27HAAI98fmJCqITKLQG+pVXXin6eTZ/Q6B7ow7JPoYABBDo+cO/k88R6BZ1KwIdsYpc9yMGEOgWDbw0JXECCHQEOtnHxAAxECEGEOiJz09UEJ0AAh0xDgEIQKAWAQR69EklJe9EoFvUUQh0P+Qpkpx+RqBbNPDSlMQJxCrQm20hma69JXPhDTxgQAwQA27HwKk9JLP1tomP0VQAgSgEXn31VXnnnXcCb501a5Z8+OGHgX1koNcSbOToQgAC7hJAoAfGfxdfINAt6lUEOmIVue5HDCDQLRp4aUriBBDoyH6+8CAGiIEIMYBAT3x+ooLkCSDQEegQgIA3BKog0KdOnSp/+MMfco9Ro0aVHNgXL14sNTU1uffcdNNN5j3Dhg2T7t27l3y/zwUQ6Bb1fimB3qdPHznppJOkSZMm0rhxY9EbtZTazjzzTGnUqJG0b99eunTpIhMnTqzzlueee06OPfbYOvsbsmOPpk1lZps2ggD2QwDTz+X1MwK9IaMLZdNOAIEeQZyRWex2ZjH9S/+GiQEEetqnP9ovIgh0b9Shu1nFXBkEwhKogkD/9ttvZeHChXLWWWfJD37wAzn66KNLzj3qHdUnnnjiibJgwQJZuXKlebtD6l8AACAASURBVA8CvSQ6QaCXZlSxEqUEujZkxYoV0rFjR8lkMvLII4/U27Zx48YZ4b7JJpuY/6mKFUaglydDkcnwa2gMINCLjUbsd5EAAh2BTvYxMUAMRIgBBLqLU6Iz19S3b18ZPnx44Hq4iSiyHAIQ8JpAFQR6dhC+4IILpHPnzrLLLrtkdxX8O2nSJLnzzjuNT/zb3/4WKINAD+Ao+AKBXhBLdXaGEegqxR9//HGTVX799dcXbejSpUvNP2r2339/2WOPPYqW0wMIdARwQwUw5cuLGQR6vUMSBx0jgECPIM7CZKdShixmYsDtGECgOzYbunU53ETUa00YNh+XchDwi0CVBPqqVatEx+Srr75aNt10U1m3bl3BCUczze+55x7RlS00IffLL78MlEOgB3AUfIFAL4ilOjvDCHT9n0LXLNppp53kd7/7XdGGDh48WJYsWWL+B7r44ouLltMDCPTyZCgyGX4NjQEEer1DEgcdI4BAR6CTfUwMEAMRYgCB7ths6Nbl3HHHHTJixIjARf3lL3+R0aNHB/axhAuiHQIQ8IZAlQT6hAkTRLPJH3jgASPG58yZExiHsy/uvvtu+eabb+Tggw+Wdu3aZXfn/iLQcyiKPkGgF0VT+QNhBLr+NEO3ww8/XDp06FCwkXpX9GnTpskLL7xg/geq/Q+Z2m9CoCOAGyqAKV9ezCDQa49CvHaZAAI9gjgjs9jtzGL6l/4NEwMIdJenRm+uDYHujTr0K9OYq4VAIQJVEujXXnutySZ/+eWXjf8bP358nTnmzTfflClTpohmq+s9FS+66KI6ZRDodZDU2YFAr4OkejtKCXRd//yyyy4zDbzwwgulZcuWdRqr3ygNGTLE7L/qqqtE1z/XjPX6NgR6eTIUmQy/hsYAAr2+EYljrhFAoCPQyT4mBoiBCDGAQHdtOvTyehDoCHQIQMAbAlUS6Oeff76ZX+bPn28Euorw/G3t2rUycOBAs2vixImmzBNPPJFfxDxHoNdBUmcHAr0OkurtKCXQdf3zbDb5bbfdZgJf1zrP33RNIxXtummG+k9+8pP8wwWfI9ARwA0VwJQvL2YQ6AWHInY6SgCBHkGchclOpQxZzMSA2zGAQHd0VnTjsvSXzlOnTg1czKhRo2TMmDGBfQh0b9RhoXxc9kHALwIxCnRdklnFd/ZRbF1zzSi/5JJLzLi7ceNG2WKLLXJJt9nB+P7775evv/7avNRsdV3/fOHChdnDub8I9ByKok8Q6EXRVP5AKYF+zTXX5LLJn3rqKRP4//znP3MNfeeddyT7cw2V6HoDgZqamtzx7JNHH31UBgwYkHvoN1ZHHnlk9nCkv3s0bSoz27QRxGp5YhV+fvBDoEcaZnhTSgkg0BHoZB8TA8RAhBhAoKd01vOj2XpfrmyWoyZwqcDZb7/9RD/P5m8IdAQ6BCDgDYGYBPrZZ58tjRo1Mj5PnZ4+ttlmm/yhNfdcM8r/+te/5l7vsccecuKJJ+Zez5o1y9zzMLvjwAMPlN133z37MvAXgR7AUfAFAr0glursLCXQddmW7DZjxgwj0PVmAbqtX79e9GYu2U2z1fWbJRXttbdbb73V/CNH/6Gjj+OPP96sqV67XENe76p1ZTLyHg8YEAMlY+DiTEa6ZRh+GzLGUDa9BBDoEcQZmcVuZxbTv/RvmBhAoKd34vOs5U8//bRJzNKErIICfZ+MZJ7gAQNigBhwPAbOzhRMYG3olNCjRw8ZOnRoqLf16dNHvvjii1xZleft27c3rzUj/fbbb88d02z1zTbbrOD651oIgZ5DVfQJBqcomsofqE+gr1y5MvBTDA1+FeS33HKLaehDDz0U+BnGFVdcYdY/X7JkSckLiWMJFwQ6Xx7w5Un4GECglxyWKOAQAQQ6Ap3sY2KAGIgQAwh0h2ZCPy5FP5/q/bjyN5OBjkDnCwS+QCEGfIiBKgj07Prn2XH38ssvl80331xUnuvKEwsWLMgekgkTJhiHWGj9cy2EQM+hKvoEgV4UTeUP1CfQdZ05XVcuf2vdurWce+65MmfOHHnyySfzD5mf0O21116BfcVeINDDi08kMaziiAEEerHRiP0uEkCgRxBnYbJTKUMWMzHgdgwg0F2cEr27JgS64xm3PkhRrhH5HzYGKizQV69enVv/PDu56JJammg7bdo0GTlyZHa3+atLQhdb/1wLINADuAq+QKAXxFKdnfUJdA32RYsWBRp2yCGHyKGHHiq6JEv+tnz5crNOUvZmAvnHCj1HoCOF45DCnCN8HCHQC41E7HOVAAIdgU72MTFADESIAQS6q9Ois9f16aefyrx58wLXh0BHoLNsCTHgTQxUWKBrRvnjjz8eGHN1TXSV5F27djVZ6PkH61v/XMsh0PNpFX6OQC/MpSp7iwl0vWNuoZt86s0FmjdvLh9//HGgvWPHjjX/0+h6dGE2BHp48YkkhlUcMYBADzMyUcYVAgj0COKMzGK3M4vpX/o3TAwg0F2ZBr25jiuvvJI10MNmqlKOrGZiwL0YqJBA/+yzz0RXqPj+978vf/jDH+Sjjz7KzTPqBps2bSoffPCB2af3StR9zz77rFn//KijjjLlly1blntP9gkCPUui+F8EenE2FT9SW6Dr/xgXXXSR7LrrrkaI6w0BnnnmmVy7br755sCNQ3WNo549e8oOO+xgyuvNQXv16iX60476NgQ6UjgOKcw5wscRAr2+EYljrhFAoCPQyT4mBoiBCDGAQHdtOnT+ehDoZBp7k2mM/HZPfsfRpxUS6H/+85/NvRDvuusu86Vlv379cvPLhg0bjCzP7pg9e7bccMMN0r9/f3OzZ129om/fvjJlypRskdxfBHoORdEnCPSiaCp/oLZA12+LdNmW7A1ZvvrqK1mxYkWuYWvXrs091ydLly4VLaPCfM2aNeZ1/h15A4XzXiDQw4tPJDGs4ogBBHreAMRT5wkg0COIszDZqZQhi5kYcDsGEOjOz4+uXaAKGV13N39jCRekOlKdGPAmBiok0PPH2DifI9BL00Sgl2ZUsRK1BXqlKkagI4XjkMKcI3wcIdArNbpRjw0EEOgIdLKPiQFiIEIMINBtmMJoQ5kEEOjIU2/kaRwZzJwj3ZntCPQyZwz7345At6iPEOjhBSSyFlZpjgEEukUDL01JnAACPYI4I7PY7cxi+pf+DRMDCPTE5ycqSJ4AAh2BjkAnBryJAQR68pNKlWtAoFe5A/KrR6AjhdMshWl7+PhFoOePfDx3nQACHYFO9jExQAxEiAEEuuvTo3PXd8cdd4iuzZu/IdCRp97IU7LH0509Hkf/IdDzh38nnyPQLepWBHp4AYmshVWaYwCBbtHAS1MSJ4BAjyDOwmSnUoYsZmLA7RhAoCc+P1FBvAS4iSiyHFlODHgdAwj0eCcVC8+GQLeoUxDoSOE0S2HaHj5+EegWDbw0JXECCHQEOtnHxAAxECEGEOiJz09UEC+BO++8kwz0OLJYOQeZzMRAOmMAgR7vpGLh2RDoFnUKAj28gETWwirNMYBAt2jgpSmJE0CgRxBnZBa7nVlM/9K/YWIAgZ74/EQFyRNgCRcykr3OSEaEp1OER+03BHryk0qVa0CgV7kD8qtHoCOF0yyFaXv4+EWg5498PHedAAIdgU72MTFADESIAQS669OjF9eHQEegI9CJAW9iAIHu/LyGQLeoixHo4QUkshZWaY4BBLpFAy9NSZwAAj2COAuTnUoZspiJAbdjAIGe+PxEBfESmDJlikybNi1wUgQ68tQbeRo1a5n3uZOljkAPjP8uvkCgW9SrCHSkcJqlMG0PH78IdIsGXpqSOAEEOgKd7GNigBiIEAMI9MTnJyqIlwA3EUWWI8uJAa9jAIEe76Ri4dkQ6BZ1CgI9vIBE1sIqzTGAQLdo4KUpiRNAoEcQZ2QWu51ZTP/Sv2FiAIGe+PxEBfESQKAjT72Wp2SSu5NJHrUvEejxTioWng2BblGnINCRwmmWwrQ9fPwi0C0aeGlK4gQQ6Ah0so+JAWIgQgwg0BOfn6ggXgKffvqpzJ8/P3BSlnBBqiPViQFvYgCBHhj/XXyBQLeoVxHo4QUkshZWaY4BBLpFAy9NSZwAAj2COAuTnUoZspiJAbdjAIGe+PxEBckTQKAjT72Rp1GzlnmfO5nrCPTkJ5Uq14BAr3IH5FePQEcKp1kK0/bw8YtAzx/5eO46AQQ6Ap3sY2KAGIgQAwh016dH565v1apVsnr16sB1IdAR6Ah0YsCbGECgB8Z/F18g0C3qVQR6eAGJrIVVmmMAgW7RwEtTEieAQI8gzsgsdjuzmP6lf8PEAAI98fmJCuIlwBroiFJvRClZ4+5kjcfZlwj0eCcVC8+GQLeoUxDoSOE0S2HaHj5+EegWDbw0JXECCHQEOtnHxAAxECEGEOiJz09UEC8BBDoCHYFODHgdAwj0eCcVC8+GQLeoUxDo4QUkshZWaY4BBLpFAy9NSZwAAj2COAuTnUoZspiJAbdjAIGe+PxEBfESGDVqlIwZMyZwUpZwQah6LVTjzG7mXPZnvSPQA+O/iy8Q6Bb1KgIdKZxmKUzbw8cvAt2igZemJE4AgY5AJ/uYGCAGIsQAAj3x+YkKkieAQEegI9CJAW9iAIGe/KRS5RoQ6FXugPzqEejhBSSyFlZpjgEEev7Ix3PXCcQp0Fu2bCmLFi1yHRnXBwEIQEDeffddad++PSQgkGoCCHTkqTfylAxx+zPEk+4jBHqq56swjUegh6FUoTIIdKRwmqUwbQ8fvwj0Cg2qVGMFgTgFemazJpI59ATJHNmZBwyIAWLA7RjY/yjJbLmVFeM4jYBAGAJ/+ctfZPTo0YGiCHQEOgKdGPAmBhDogfHfxRcIdIt6FYEeXkAia2GV5hhAoFs08NKUxAkg0JH9fOFBDBADEWIAgZ74/EQF8RLgJqKIUm9EadKZzJw/ndnsCPR4JxULz4ZAt6hTEOhI4TRLYdoePn4R6BYNvDQlcQII9AjijMxitzOL6V/6N0wMINATn5+oIF4CCHQEOgKdGPA6BhDo8U4qFp4NgW5RpyDQwwtIZC2s0hwDCHSLBl6akjgBBDoCnexjYoAYiBADCPTE5ycqSJ4AS7ggVL0WqmSSpzOTPGq/IdCTn1SqXAMCvcodkF89Ah0pnGYpTNvDxy8CPX/k47nrBBDoEcRZmOxUypDFTAy4HQMIdNenRy+uD4GOQEegEwPexAAC3fl5DYFuURenWaBvl8lIj0xGbuABA2KgZAz8MpORQzMMvxYNvzQlQQIIdAQ62cfEADEQIQYQ6AnOTJw6CQKzZs2SDz/8MHBqI9C/l5FMZx4wIAaIAcdj4KcZqampCYyBUV706NFDhg4dGuWtZb1n2LBh0r1797LO4fqbMTgW9TACHQHPFxB+xAAC3aKBl6YkTgCBHkGckVnsdmYx/Uv/hokBBHri8xMVxEug6BroCHS+QOALFGLAhxhAoMc7qVh4NgS6RZ2CQPdDniLJ6WcEukUDL01JnAACHYFO9jExQAxEiAEEeuLzExXESwCB7nh2rQ8ClGtE9JcTAwj0eCcVC8+GQLeoUxDoiFXkuh8xgEC3aOClKYkRWLNmjTl3bYGe3R+l4sxmTSRz6Alkr4bJXqUMcUIMpDsGEOhRpgneU0UCb7/9tsyYMSPQApZwQaqzbAkx4E0MINAD47+LLxDoFvUqAt0PeYokp58R6BYNvDQlMQKaiaayPF+gjxs3TsaPHx+5TgR6hCxWJGq6JSr952//IdAjzxW80R4CCHTkqTfytJzMZd7rRuY7At2eySehliDQEwIb5bQIdMQqct2PGECgRxkheU/aCJxxxhmSyWTkhRdekMMOO0xGjRplXq9YsSLypSDQEegsBUIMeBMDCPTIcwVvtIcAAh2BjkAnBryJAQS6PZNPQi1BoCcENsppEeh+yFMkOf2MQI8yQvKetBF48cUXjTDfc889pX379uZ5s2bNyroMBDry1Bt5Sua5v5nn2b5HoJc1X/DmyhPo16+fDBo0KFAxAh156o08JYvcjSzycvoRgR4Y/118gUC3qFcR6IhV5LofMYBAt2jgpSmJEVi3bp00adJENttsMyPPGzduLLfddltZ9SHQEegIdGLAmxhAoJc1X/DmyhPgJqLIcmQ5MeB1DCDQKz/xVLhGBHqFgddXHQLdD3mKJKefEej1jYQcc4nAr371KyPPdSmXLbfcUv7973+XdXkIdOSpN/I0m4XMX38z0RHoZc0XvLnyBIYNGyaPPvpooGIy0BGqXgvVcrKZeW/6MtoR6IHx38UXCHSLehWBjlhFrvsRAwh0iwZempIogfvvv1902RYV6C1atCi7LgQ6Ah2BTgx4EwMI9LLnDE5QfQIIdAQ6Ap0Y8CYGEOjVn3QSbgECPWHADTk9At0PeYokp58R6A0ZGSmbZgLz5s0zy7ioQO/atWvZl4JAR556I0/JPPc38zzb9wj0sucMTlB9Agh05Kk38pSM8fRljMfdZwj06k86CbcAgZ4w4IacHoGOWEWu+xEDCPSGjIyUTTuB7bff3mSg64focjcEOgIdgU4MeBMDCPRypwzeX2EC48aNk8mTJwdqRaAj0BHoxIA3MYBAD4z/Lr5AoFvUqwh0P+Qpkpx+RqBbNPDSlMQJHHvssUagr1ixouy6EOjIU2/kaTYLmb/+ZqIj0MueMzhBZQlwE1FEqTeiNO7MZc7nRvY6Ar2yk04VakOgVwF6sSoR6IhV5LofMYBALzYKst9FAg8++KC5gWgc14ZAR6Aj0IkBb2IAgR7HtME5KkgAgY5AR6ATA17HAAK9gjNOdapCoFeHe8FaEeh+yFMkOf2MQC84BLLTUQJr166V++67L5arQ6AjT72Rp2Se+5t5nu17BHos8wYnqRyBhQsXypIlSwIVsoQLQtVroUpmuRuZ5WH7EYEeGP9dfIFAt6hXEeiIVeS6HzGAQLdo4KUpFSGwbt26WOpBoCPQEejEgDcxgECPZd7gJNUlgEBHoCPQiQFvYgCBXt0JpwK1I9ArADlsFQh0P+Qpkpx+RqCHHRUpB4EgAQQ68tQbeZrNQuavv5noCPTgBMAr6wksWrSIDPSwmaqU8yszmf72o78R6NbPU+U2EIFeLsEY349AR6wi1/2IAQR6jAMnp/KKAAIdgY5AJwa8iQEEulfzmwsXyxroZBp7k2mMEPdDiDe0nxHoLkxl9V4DAr1ePJU9iED3Q54iyelnBHplx1Zqc4cAAh156o08JfPc38zzbN8j0N2ZvDy5EgQ6Ah2BTgx4HQMIdOdnOwS6RV2MQEesItf9iAEEukUDL01JFQEEOgIdgU4MeBMDCPRUzU80VmTs2LHy0ksvBVCwBjpC1Wuh2tAMZsqnO7MdgR4Y/118gUC3qFcR6H7IUyQ5/YxAt2jgpSmpIoBAR556I0+zWcj89TcTHYGeqvmJxhYmgEBHoCPQiQFvYgCBXngicGgvAt2izkSgI1aR637EAALdooGXpqSKAAIdgY5AJwa8iQEEeqrmJxpbmAACHXnqjTwlezzd2eNx9B8CvfBE4NBeBLpFnYlA90OeIsnpZwS6RQMvTUkVAQQ68tQbeUrmub+Z59m+R6Cnan6isSL33HOPjBgxIoACgY5AR6ATA97EAAI9MP67+AKBblGvItARq8h1P2IAgW7RwEtTUkUAgY5AR6ATA97EAAI9VfMTjRXhJqKIUm9EaRzZypzDvYx1BLrzUyEC3aIuVoF+zjnnyOeffx54bNy4MdFWPvfcc3LAAQcE6tQ2rF27NnS922Uy0iPjh/xEctPP5cYAAj300EJBCAQIINCRp97I02wWMn/9zURHoAfGf17YT6Bfv34ycOBA09APPvhApk6dKrfddptkvodYRiwTA8SABzEQQaAvXrxYTjnllMCjUaNGMnTo0MQH/TPPPDNQ79Zbby3dunVLvN40V4BAt6j3hgwZIvo/y/bbbx94LF++PNFWTpw4sWC9b775Zuh6EehI5XKlsk/vR6CHHlooCIEAAQQ6Ah2BTgx4EwMI9MD4z4t0EejVq5d06NBB2rZti0An09i9TGP6lD4tFAMRBPrq1atl1KhRdR5z5sxJfNB/5pln6tQ7ffr0xOtNcwUI9DT3nkVtR6Aj0H0S4OVeKwLdosGLpqSKAAIdeeqNPCXz3N/M82zfI9BTNT/R2MIEWAPdg6zbQiKRfQhmH2MggkAvPHKy11YCCHRbeyZl7UKgI9DLlco+vR+BnrIBjuZaQyCTyUimZWvJtNqJBwyIAWLA7Rj4nxaSabaFNeMvDYFAFAIIdAQ6S5cQA97EAAI9yjSRqvcg0FPVXfY29n8yGdknk5GOPGBADJSMAf3C6dAMw6+9Ixots5VA5if7S2b3fXnAgBggBvyIgb0OsnU4pl0QCEXACPQmGcnswwMGxAAx4HgMtMhITU1NqLGRQukkgMFJZ79Z1+rDMxnZlwcMiIHQMdAFgW7dOEaDIAABCEAAAhCAAATiI6Dr6WZ+mOEBA2KAGPAiBh5//PH4BlDOZB0BBLp1XUKDIAABCEAAAhCAAAQgAAEIQAACEIAABCAAAQhAwAYCCHQbeoE2QAACEIAABCAAAQhAAAIQgAAEIAABCEAAAhCAgHUEEOjWdQkNggAEIAABCEAAAhCAAAQgAAEIQAACEIAABCAAARsIINBt6AXaAAEIQAACEIAABCAAAQhAAAIQgAAEIAABCEAAAtYRQKBb1yU0CAIQgAAEIAABCEAAAhCAAAQgAAEIQAACEIAABGwggEC3oRdoAwQgAAEIQAACEIAABCAAAQhAAAIQgAAEIAABCFhHAIFuXZfQIAhAAAIQgAAEIAABCEAAAhCAAAQgAAEIQAACELCBAALdhl6gDRCAAAQgAAEIJEpg8eLFsmTJkkTr4OQQgAAE8gl88cUXsmzZsvxdPIcABCAAAQhAAAIQSCEBBHoKO40mQwACEIAABCBQP4ENGzbIm2++KZdddplkMhk577zzRPexQQACEKgUgW+//VZOPvlkMwb17dtXZsyYUamqqQcCThDYuHGjTJ8+XdatW+fE9XAREICAvQQ00eajjz6yt4G0rOoEEOhV7wIaAAEIQAACEIBAHAQ0y3zEiBFy0kknyXe+8x3ZfPPNjbjaaaedkOdxAOYcEIBAgwmoRN90003NWLTFFlvId7/7XenSpYuMGjVKli5d2uDz8QYIuE5A5/LHHntM2rZta/6/GT16tOuXzPVBAAKWEOjdu7cZd0477TQZN26cfPPNN5a0jGbYQACBbkMv0IYcAc0yeOmll+T666+Xhx9+OLefJxCoFoFVq1ZJnz595NZbb5W5c+dWqxnUCwEIFCHw1ltvyfnnn2/+sauZ5ptttlnueePGjWXXXXeVnj17yqWXXsoDBsQAMVCVGKipqZFWrVqJjkk6TumjSZMmuef674yZM2cWGeXYDQG3CejnP53Lr7vuOmnXrp35fyM7lw8aNMjti+fqIAAB6wgcccQRZn7WL711rj7ooINk8ODBZKdb11OVbxACvfLMqbEWAf2pzMiRI+WUU07JiY8OHTqI/mOKDQI2EFi4cGHuQ+6OO+4o+kF40qRJolllbBCAQHUJLFiwQG666SZp2rSpkVP6d5NNNjH/z2rWZ5s2bcwXYHfeeafwgAExQAxUIwZuvvlm2W677XICvVGjRrkxq1mzZnLfffeJ/luDDQK+ENAs8169eskhhxxifi2mvxjL/lJDv2DSubxfv34yZcoUHjAgBoiBiseAuimdn/O/9NZxaZtttpGOHTvKXXfdRXa6LxNW3nUi0PNg8LQyBFSMP/fcc0ZCamagZhhsueWWOdnRqVMn8+3enDlzhAcMbIkBzYzZYYcdRD/06kOXh9BJdP/99zf/wCdzrDLjB7VAoD4Cukaqfti+/PLL5Yc//GEgw3PNmjX1vZVjEIAABBIhoDcRzf8ArstSXHvttTJt2jSWlkqEOCe1ncC8efPkkksuyf1/kf3SO/v/if7VX2sceOCBRrCrZOcBA2KAGKhkDOyzzz65MSp/bMofr/70pz/JypUrbR9yaV+MBBDoMcLkVKUJaLZ5/j+Y8gej7PMf/OAHsvPOO/OAgXUxoNlj2Tgt9Pf+++/nw3DpYYASEKgYAc1Ov/fee3NrDiPRK4aeiiAAARFReX7cccdJy5Yt5ZFHHiHLnKiAQC0Cs2fPlgEDBpiEFF0qYauttjK/ItNs9P322090KUU2CEAAApUkoDcS1fuVqCzXsah58+Ym4VPnc53Lv/zyy0o2h7osIoBAt6gzfGrKhg0b5I033pCrr75adtttN5PJqxm9KiVbtGghX3/9tU84uNYUEHj99ddz8lz/ca/Z5/ot+N13321+KZGCS6CJEPCagGanL1++3GsGXDwEIFBZAnqTUP03LxsEIFCagMryMWPGmPua6JdO2WQVJHppdpSAAATiIaDyPDv2qKdSX6Xeav369fFUwFlSTQCBnuruc6fx+i2efpt3/PHHmwFLv+1DorvTv2m/Ep00sxNp9+7dZfz48ax5lvZOpf0QgAAEIAABCEAAAtYSeP/99+XGG2+U/v37i34JzgYBCEAgSQK6WkLv3r1lyJAhZJknCTrF50agp7jzXG26frunwvKZZ55x9RK5rhQRWL16tflyR9diZ4MABCAAAQhAAAIQgAAEIAABCEAAAhDwiwAC3a/+5mohAAEIQAACEIAABCAAAQhAAAIQgAAEIAABCEAgJAEEekhQFIMABCAAAQhAAAIQgAAEIAABCEAAAhCAAAQgAAG/CCDQ/epvrhYCEIAABCAAAQhAAAIQgAAEIAABCEAAAhCAAARCEkCghwRFMQhAAAIQgAAEIAABCEAAAhCAAAQgAAEIQAACEPCLAALdr/7maiEAAQhAAAIQgAAEIAABCEAAAhCAAAQgAAEIQCAkAQR6SFAUgwAEIAABCEAAAhCoDoFPPvlEXnjhBXnppZfk1VdfM5oltwAAEFxJREFUlSlTpsiLL74okyZNyjVo2rRpMmHCBHn55ZfltddeM3/Hjx8v7777bq5MpZ5s2LBBxo0bZ9qn7dU2TZw4UWbMmJFrwltvvWX2vfLKK7nr0fbnb7NmzTLXpNer5fT4+vXr84vwHAIQgAAEIAABCEAAAhBImAACPWHAnB4CEIAABCAAAQhAoDwC//rXv+Tuu++WI444QjKZjPz4xz+WQYMGyciRI3MnHj16tAwYMEC+973vmTKnn3663HPPPfL666/nylTqyZo1a0zdv/jFL0xbWrduLf3795fJkyfnmvD0009LTU2NOb7JJpvIpZdeKg8++GDuuD5R8d6lSxdTRs81ZMgQUTnPBgEIQAACEIAABCAAAQhUjgACvXKsqQkCEIAABCAAAQhAoAwC5557rpHJY8aMKXqW7bffXpo1ayYqsau9Pfzww6a9vXv3LtiUJUuWmONt27YteFx3fv7553LqqafKxo0bi5bhAAQgAAEIQMAmAjoHn3DCCXLYYYfJ1ltvLS1atJB9991XTjzxRJk6dappqn5JrGX23HNPc1zn72OPPdbMed98803FL2fgwIFy0EEH5drbvn17055Vq1aZtrzxxhvm9bbbbistW7aU73//+3LMMceYX8dlGzt//nw5+OCDZauttjLXdMABB8jf//737GH+QgACKSaAQE9x59F0CEAAAhCAAAQg4BOBNm3ayKabbirLly8veNnvv/++EdK//OUvCx6v9M5nn33WtEfFf6FNBYNm1OuH8WLblVdeKV9++WWxw+yHAAQgAAEIWEtg3rx5Zp7ba6+9ii5BNnToUFPmmmuuqfp16JfVm2++ufkifvXq1QXb06lTJ9Pev/3tbwWP60799djw4cOLHucABCCQPgII9PT1GS2GQGgCS5cuNWuw6k/YH330UVm0aFHuvYsXL5a5c+fmXvMEAhCAAAQgYDOB//3f/zUfWPfbb7+izbz33ntNmb59+xYtU8kDunyMCnLNuCu0ababflBv3LhxwQzzmTNnipZhgwAEIAABCKSRwIgRI8w82KtXr6LN/81vfmPK5C9zVrRwBQ7ssMMOpj3r1q0rWFv37t3N8aeeeqrg8a+//louueSSgsfYCQEIpJcAAj29fUfLIVCUwIcffihdu3aVXXbZxXzw1huv6ePCCy+U+++/X1auXCkqIGbPnl30HByAAAQgAAEI2ETgkUceMR9YNSO72Kbrnquw1ptuNmQbO3asHH/88fLtt98WfZtmi3fs2NHcyLNooVoH/vOf/5j26E/Ca2+aVX799dfLj370I1NGP3DX3nr06CFr166tvZvXEIAABCAAgVQQOP/8880cV9/Sa3rvkqZNm0o1lm0pBFGXlNF/SxT69ZdK9d13390c18/VhbbrrrtOFixYUOgQ+yAAgRQTQKCnuPNoOgQKEdCsu1atWsl9991X8EO33sSsXbt25iZrhd7PPghAAAIQgICNBLLrn+sXwsW2HXfc0WR0R1n/XD/w6tqrhd6r+3Sd0xtuuKFY1QX36y+/9EO43vS09nb11VeLSvMDDzzQlPnoo48CRTSz7fnnnw/s4wUEIAABCEAgTQR23XVX8yurYkuvaeKXzpN6o+yGbprlvWzZsnrf9sknnzR47tZl4LRN//73v+ucW5ebOfvss83xP/3pT3WO6xfnt912W5397IAABNJPAIGe/j7kCiCQI3Dttdeam5XoT76Lbfqt+Xe/+12zLluxMuyHAAQgAAEI2EZA1z/XD7QPPvig6LqjtR9//vOfzfFy1j/XjPBf//rXgSw4zYg7+uijG/wBXPmtX79eGjVqVGeN8+nTp5tfhGmZ4447zrT7zTffzCFXYX/RRRflXvMEAhCAAAQgkDYCekNNnbfrW3rtgQceMGV0/m3opglj+++/v+iypYW2jz/+2HyBPWHChEKHi+7TG3dru1955ZVAGV0CVT9vZ28QXmhZmt///veBf0METsALCEAg1QQQ6KnuPhoPgf8joJO5TvTjx4//v51FnunP1PUfHGwQgAAEIACBNBDIrn/evn17c08Pva9H7ceZZ55p5sFy1z//4x//KEcddZTozcNUnuvzhmae5zPdZptt6qxxXlNTIxs2bDDFzjrrLNPu/J+333nnnTJr1qz80/AcAhCAAAQgkCoC2fXPL7/8crNEmi6TVvuRnbtfeumlSNemX56roP/qq68C71d5rkukNVSe60m6detm5uWnn346cE79pZpK9Oeee84cP+eccwLHx40bJ6NGjQrs4wUEIOAOAQS6O33JlXhM4LXXXjOTuK7NGmb77W9/Kx988EGYopSBAAQgAAEIVJ1Adv3zq666qmhbzjjjDDMXvvzyy0XLhD2gwvyII44oW55rfbvttptpV/bD/ZNPPin5bbzsssvMcb1G3T7//HPp06dP2KZSDgIQgAAEIGAlgez65zqfdurUqeBDf6VV7vrnKtH33ntvWbJkieEwZ86cyPJcT3DNNdeYeTl/jfP33ntPhg0bZs7/xhtvmOMnnHBCjrv+yltvLsoGAQi4SwCB7m7fcmUeETjyyCPNJD516tRQV/3Xv/41VDkKQQACEIAABGwgcN5555l5TrO7im26/nmzZs0KrmFe7D3F9q9atUp23nln89Dn5Wz683L9hZiu86oZ7bV/8n3zzTeb4wMGDDDVXHHFFWZt9HLq5L0QgAAEIACBahPQ9c833XRTWbFiRcGmqOjW+fHQQw8teLwhO4cPHy4///nP5a233pK2bdtGyjzP1qe/AtN26b3DslvPnj1FJblumoimx/NvEH733XfLO++8ky3OXwhAwEECCHQHO5VL8ovAjBkzzAS+ww47+HXhXC0EIAABCHhDYJdddgl1E7LDDjusbCYqzA8//HDRm4NpJro+1+Vcom56Y1L9oK1fcuuH8k8//TRwqnvuuccc16zzf/7zn3LvvfcGjvMCAhCAAAQgkDYCSa9/XojHjTfeaObTkSNHFjocel92jfPevXub9zzzzDMyceLE3Pt1GRed13WJGN30dX2/kMu9kScQgECqCSDQU919NB4CIpqxphO4/nSdDQIQgAAEIOAagXnz5pl5bt999y16adkbiJazVrmePCvP87POypXoXbt2Ne3XNt566611ruGJJ54wx/Wn3z169DA3Hq1TiB0QgAAEIACBFBHIrn+eldCFmp5dei3q+uf555w9e7ZZMk2XRdtrr71k0aJF+Ycb9Dx/jXNds13XcM/f9B4muvRMy5YtzW69F9nChQvzi/AcAhBwkAAC3cFO5ZL8IpBdWy5/jTa/CHC1EIAABCDgMgG9Wah+UVx76ZP8az799NNNmfy1xfOPh3meleeFJHd2TfQomeiXXnqpadvPfvYzI+hrt2XSpEnmuH4Q1+dsEIAABCAAgbQTuOCCC8zc9vzzzxe9FF16Tdc/jzK35p9U5bku2zJ58mSz+4EHHpCf/vSnJjM8v1zY5/lrnA8ePFg++uijOm/N3iB85syZMmjQoDrH2QEBCLhHAIHuXp9yRZ4RyAr0Z599NtSV68/H2SAAAQhAAAJpIdClSxfzIfzvf/97wSbrmqStWrWSJk2aRF7/XD+861Itt99+e8E6dGdUiX7TTTeZ9j/22GMFz61rpuoXBCeffHLB4+yEAAQgAAEIpI2A3kC7cePGsmzZsoJNVymtc98hhxxS8HjYnVl5XvsLdJXo+sW1Lq/S0C27xrku0XLLLbcUfHv2BuFnnnmmrF27tmAZdkIAAm4RQKC71Z9cjYcEdFLXf3w8+eSTJa9+7ty5ctddd5UsRwEIQAACEIBANQnoT69VKOtNstu0aSO6BrrerEv3vffee6ZpekPRTp06yd577y16ozIto+uNq3Bv6KYfvMNkkKlgf+WVVxp0el3j/MADDyz6Hl2iRjPw9GZqbBCAAAQgAIG0E1iwYIH5fKrzc7Etu/Ta9ddfX6xIyf0qz1VyT5kypWDZqBI9u8Z569ati94AtUOHDuYa68uwL9godkIAAqklgEBPbdfRcAj8fwJ6gxb9dv/iiy8uiaSmpkaWLl1ashwFIAABCEAAAhCIh4CK8Q8//LDoydavXy8vvvhi0eMcgAAEIAABCKSBgK4drl80H3DAAUYu77zzzqL3FNGbcOqma4cPGTLE/KJrp512MmWOOeYYc4Pt7JfjDblOzTAv9aW2SvTjjz++Iac17dQ1zh966KGi7+vYsaNo29kgAAF/CCDQ/elrrtRhAt26dZPmzZvLF198UfAq9R8rffv2lbfeeqvgcXZCAAIQgAAEIAABCEAAAhCAAASiElAJruuH/+tf/5J3331XdImyadOmyfvvv5875auvvmr26TEto2Vfe+21SDfh1C+gw2z6WbihW8+ePWXjxo1F3zZw4ED5z3/+U/Q4ByAAAfcIINDd61OuyEMC+o+Cs846S/Rbfv0WPjvZ67qw+rOy7t27m3/AeIiGS4YABCAAAQhAAAIQgAAEIAABCEAAAhCAQGQCCPTI6HgjBOwjoN/4n3feeXLcccfJueeea8T5hAkTckLdvhbTIg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KB/wdNmhSDh6Rwh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20" y="3457439"/>
            <a:ext cx="6265740" cy="25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4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/>
              <a:t>Классическая свертка.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84200" y="1231900"/>
                <a:ext cx="10769600" cy="4945063"/>
              </a:xfrm>
            </p:spPr>
            <p:txBody>
              <a:bodyPr/>
              <a:lstStyle/>
              <a:p>
                <a:r>
                  <a:rPr lang="ru-RU" dirty="0"/>
                  <a:t>Классическая свертка как правило выполняется с ядром вида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×3, 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т.д. – с нечетным линейным размером.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0" y="1231900"/>
                <a:ext cx="10769600" cy="4945063"/>
              </a:xfrm>
              <a:blipFill>
                <a:blip r:embed="rId2"/>
                <a:stretch>
                  <a:fillRect l="-1019" t="-19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1" y="2068082"/>
            <a:ext cx="5008703" cy="45506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60" y="2506839"/>
            <a:ext cx="4846025" cy="37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74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/>
              <a:t>Расширенная </a:t>
            </a:r>
            <a:r>
              <a:rPr lang="en-US" b="1" dirty="0"/>
              <a:t>(dialed) </a:t>
            </a:r>
            <a:r>
              <a:rPr lang="ru-RU" b="1" dirty="0"/>
              <a:t>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/>
              <a:t>Способ расширить поле – расширенная свертка. Двигаем окно с пробелами.</a:t>
            </a:r>
          </a:p>
          <a:p>
            <a:r>
              <a:rPr lang="ru-RU" sz="2400" dirty="0"/>
              <a:t>Используется очень аккуратно, как правило строится пирамида или делают параллельно с разным расширением. 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17" y="2756598"/>
            <a:ext cx="3592703" cy="373051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20" y="3177250"/>
            <a:ext cx="5143500" cy="33098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373" y="2726478"/>
            <a:ext cx="3785257" cy="37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527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Как правило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 состоит из двух частей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Извлечение признаков (</a:t>
            </a:r>
            <a:r>
              <a:rPr lang="en-US" sz="2200" b="1" dirty="0">
                <a:solidFill>
                  <a:schemeClr val="bg1"/>
                </a:solidFill>
              </a:rPr>
              <a:t>Feature extraction part</a:t>
            </a:r>
            <a:r>
              <a:rPr lang="ru-RU" sz="2200" b="1" dirty="0">
                <a:solidFill>
                  <a:schemeClr val="bg1"/>
                </a:solidFill>
              </a:rPr>
              <a:t>) – несколько слоев свертки, регуляризации, </a:t>
            </a:r>
            <a:r>
              <a:rPr lang="ru-RU" sz="2200" b="1" dirty="0" err="1">
                <a:solidFill>
                  <a:schemeClr val="bg1"/>
                </a:solidFill>
              </a:rPr>
              <a:t>пулинга</a:t>
            </a:r>
            <a:r>
              <a:rPr lang="ru-RU" sz="2200" b="1" dirty="0">
                <a:solidFill>
                  <a:schemeClr val="bg1"/>
                </a:solidFill>
              </a:rPr>
              <a:t>, и др. </a:t>
            </a:r>
            <a:r>
              <a:rPr lang="ru-RU" sz="2200" b="1" dirty="0" err="1">
                <a:solidFill>
                  <a:schemeClr val="bg1"/>
                </a:solidFill>
              </a:rPr>
              <a:t>доп</a:t>
            </a:r>
            <a:r>
              <a:rPr lang="en-US" sz="2200" b="1" dirty="0" err="1">
                <a:solidFill>
                  <a:schemeClr val="bg1"/>
                </a:solidFill>
              </a:rPr>
              <a:t>ол</a:t>
            </a:r>
            <a:r>
              <a:rPr lang="ru-RU" sz="2200" b="1" dirty="0" err="1">
                <a:solidFill>
                  <a:schemeClr val="bg1"/>
                </a:solidFill>
              </a:rPr>
              <a:t>нительные</a:t>
            </a:r>
            <a:r>
              <a:rPr lang="ru-RU" sz="2200" b="1" dirty="0">
                <a:solidFill>
                  <a:schemeClr val="bg1"/>
                </a:solidFill>
              </a:rPr>
              <a:t> операций,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Цель этой части –извлечение признаков (т.н. </a:t>
            </a:r>
            <a:r>
              <a:rPr lang="en-US" sz="2200" b="1" dirty="0">
                <a:solidFill>
                  <a:schemeClr val="bg1"/>
                </a:solidFill>
              </a:rPr>
              <a:t>feature map</a:t>
            </a:r>
            <a:r>
              <a:rPr lang="ru-RU" sz="2200" b="1" dirty="0">
                <a:solidFill>
                  <a:schemeClr val="bg1"/>
                </a:solidFill>
              </a:rPr>
              <a:t>, </a:t>
            </a:r>
            <a:r>
              <a:rPr lang="ru-RU" sz="2200" b="1" dirty="0" err="1">
                <a:solidFill>
                  <a:schemeClr val="bg1"/>
                </a:solidFill>
              </a:rPr>
              <a:t>канлов</a:t>
            </a:r>
            <a:r>
              <a:rPr lang="ru-RU" sz="2200" b="1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которые являются наиболее регулярными и наилучшим образом подходят для решения поставленной задачи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Головная часть. – </a:t>
            </a:r>
            <a:r>
              <a:rPr lang="ru-RU" sz="2200" dirty="0">
                <a:solidFill>
                  <a:schemeClr val="bg1"/>
                </a:solidFill>
              </a:rPr>
              <a:t>Принятие целевых решений на основе выделенных признаков.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C387E4-7812-C745-A0DB-3BEC5179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72246"/>
            <a:ext cx="6096000" cy="290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76199" y="1621535"/>
            <a:ext cx="11307826" cy="7297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A0410B-965D-9E4E-A3A0-9AD69EB94DC3}"/>
              </a:ext>
            </a:extLst>
          </p:cNvPr>
          <p:cNvSpPr/>
          <p:nvPr/>
        </p:nvSpPr>
        <p:spPr bwMode="auto">
          <a:xfrm>
            <a:off x="576199" y="3247895"/>
            <a:ext cx="9957689" cy="4340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82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основе предположения о выделении признаков сети лежит т.н.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принцип рецептивного поля.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Рецептивное поле это область входного изображения, которая может быть обработана за счет сети с заданной глубиной (числом слоев).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Чем выше уровень, слоя, тем более высокоуровневый и абстрактный признак выделяется.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Как правило выделение признака сопровождается уменьшением размеры карты признаков и увеличением числа карт признаков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92E4931-D187-7740-8329-1AFD346F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89252"/>
            <a:ext cx="5824422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437E5B7-4A3B-BD47-96BF-1BD60C47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5" y="3989253"/>
            <a:ext cx="4186234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97C4F5-B6F3-DF4B-B7B3-4ADCCD8FBF91}"/>
              </a:ext>
            </a:extLst>
          </p:cNvPr>
          <p:cNvSpPr/>
          <p:nvPr/>
        </p:nvSpPr>
        <p:spPr bwMode="auto">
          <a:xfrm>
            <a:off x="576199" y="1255209"/>
            <a:ext cx="7909433" cy="64674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89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Первые уровни сети соответствуют наиболее простым – точечным признакам типа особых точек, линий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более высоких уровнях из простых признаков складывают более сложные признаки типа форм объектов, связанных областей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верхних уровнях сети каждый признак или набор признаков может означать класс объекта или его свойство.</a:t>
            </a:r>
          </a:p>
          <a:p>
            <a:pPr marL="685800" lvl="4"/>
            <a:r>
              <a:rPr lang="ru-RU" sz="2200" dirty="0">
                <a:solidFill>
                  <a:schemeClr val="bg1"/>
                </a:solidFill>
              </a:rPr>
              <a:t>Однако, как правило признаки, выделенные нейронной сетью плохо интерпретируются.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576199" y="1255209"/>
            <a:ext cx="10908665" cy="20244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55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Рецептивное поле зависит от числа слоев кодировщика и размера каждого ядра свертки.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Чем шире рецептивное поле, тем больше внимания уделяется контексту каждого объекта,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Узкое рецептивное поле позволяет более точно выделять «тонкие» особенности каждого объекта.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Таким образом на практике требуется баланс учета контекста/собственных особенностей объекта.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460375" y="1228914"/>
            <a:ext cx="11247363" cy="19539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0375" y="1240408"/>
            <a:ext cx="11306904" cy="4351338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Каждая карта признаков представляет набор двухмерных матриц (трех-</a:t>
            </a:r>
            <a:r>
              <a:rPr lang="ru-RU" sz="2200" dirty="0" err="1">
                <a:solidFill>
                  <a:schemeClr val="bg1"/>
                </a:solidFill>
              </a:rPr>
              <a:t>мерыный</a:t>
            </a:r>
            <a:r>
              <a:rPr lang="ru-RU" sz="2200" dirty="0">
                <a:solidFill>
                  <a:schemeClr val="bg1"/>
                </a:solidFill>
              </a:rPr>
              <a:t>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свертки также набор двух-мерных ядер (трех-мерный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производит один пиксель выходной карты признаков.</a:t>
            </a:r>
          </a:p>
          <a:p>
            <a:r>
              <a:rPr lang="ru-RU" sz="2200" dirty="0">
                <a:solidFill>
                  <a:schemeClr val="bg1"/>
                </a:solidFill>
              </a:rPr>
              <a:t>Для получения трехмерного выходного ядра нужен набор трехмерных ядер</a:t>
            </a:r>
            <a:r>
              <a:rPr lang="en-US" sz="2200" dirty="0">
                <a:solidFill>
                  <a:schemeClr val="bg1"/>
                </a:solidFill>
              </a:rPr>
              <a:t> (4-D </a:t>
            </a:r>
            <a:r>
              <a:rPr lang="en-US" sz="2200" dirty="0" err="1">
                <a:solidFill>
                  <a:schemeClr val="bg1"/>
                </a:solidFill>
              </a:rPr>
              <a:t>Тен</a:t>
            </a:r>
            <a:r>
              <a:rPr lang="ru-RU" sz="2200" dirty="0" err="1">
                <a:solidFill>
                  <a:schemeClr val="bg1"/>
                </a:solidFill>
              </a:rPr>
              <a:t>зор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4404360" y="5769879"/>
            <a:ext cx="87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Пулинг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1D500C-EA6E-1D44-8886-026E9DDF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34" y="3088212"/>
            <a:ext cx="5219471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505" y="3088212"/>
            <a:ext cx="3850442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8FC327-55AA-CB47-B642-03F9769346F8}"/>
              </a:ext>
            </a:extLst>
          </p:cNvPr>
          <p:cNvSpPr/>
          <p:nvPr/>
        </p:nvSpPr>
        <p:spPr bwMode="auto">
          <a:xfrm>
            <a:off x="1310640" y="2986857"/>
            <a:ext cx="9284208" cy="362565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57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738" y="155057"/>
            <a:ext cx="11312524" cy="1102424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113"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b="1" dirty="0">
                    <a:solidFill>
                      <a:schemeClr val="bg1"/>
                    </a:solidFill>
                  </a:rPr>
                  <a:t>Свертка с одним ядром и одним каналом без смещения (базовая часть) </a:t>
                </a:r>
              </a:p>
              <a:p>
                <a:pPr marL="11113"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e>
                      </m:d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11113"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		или можно записать так:</a:t>
                </a:r>
              </a:p>
              <a:p>
                <a:pPr marL="11113"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			</a:t>
                </a:r>
                <a:r>
                  <a:rPr lang="en-US" alt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</m:sub>
                      <m:sup/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en-US" alt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</m:e>
                    </m:nary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b="1" dirty="0">
                    <a:solidFill>
                      <a:schemeClr val="bg1"/>
                    </a:solidFill>
                  </a:rPr>
                  <a:t>	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  <a:blipFill>
                <a:blip r:embed="rId2"/>
                <a:stretch>
                  <a:fillRect l="-613" t="-1439" r="-460" b="-208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244" y="1193116"/>
            <a:ext cx="324802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Cambria Math" panose="02040503050406030204" pitchFamily="18" charset="0"/>
                  </a:rPr>
                  <a:t>	</a:t>
                </a:r>
                <a:r>
                  <a:rPr lang="ru-RU" sz="20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Полное выражение для одного ядра</a:t>
                </a:r>
                <a:endParaRPr lang="en-US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e>
                      </m:d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alt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sSubSup>
                        <m:sSubSup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  <a:blipFill>
                <a:blip r:embed="rId4"/>
                <a:stretch>
                  <a:fillRect t="-4839"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70E1FB18-C8EF-0F4A-B80E-2DA485F4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600361"/>
            <a:ext cx="5088484" cy="15497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381714-934C-9E4F-B042-0F36C85E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42" y="3398395"/>
            <a:ext cx="5088483" cy="3254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D761AC-4153-0A4C-8806-947167D69D8B}"/>
              </a:ext>
            </a:extLst>
          </p:cNvPr>
          <p:cNvSpPr/>
          <p:nvPr/>
        </p:nvSpPr>
        <p:spPr bwMode="auto">
          <a:xfrm>
            <a:off x="439739" y="2453653"/>
            <a:ext cx="7887398" cy="79842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81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</m:t>
                          </m:r>
                          <m:sSub>
                            <m:sSubPr>
                              <m:ctrlP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  <a:blipFill>
                <a:blip r:embed="rId2"/>
                <a:stretch>
                  <a:fillRect l="-11019" t="-58278" b="-8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4" y="1670036"/>
            <a:ext cx="5169135" cy="4565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Объект 4">
            <a:extLst>
              <a:ext uri="{FF2B5EF4-FFF2-40B4-BE49-F238E27FC236}">
                <a16:creationId xmlns:a16="http://schemas.microsoft.com/office/drawing/2014/main" id="{28E43F22-1AE3-C34C-9350-EF7F6CFDA89B}"/>
              </a:ext>
            </a:extLst>
          </p:cNvPr>
          <p:cNvSpPr txBox="1">
            <a:spLocks/>
          </p:cNvSpPr>
          <p:nvPr/>
        </p:nvSpPr>
        <p:spPr>
          <a:xfrm>
            <a:off x="612775" y="1711441"/>
            <a:ext cx="9369425" cy="113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200" b="1" u="sng" dirty="0">
                <a:solidFill>
                  <a:schemeClr val="bg1"/>
                </a:solidFill>
              </a:rPr>
              <a:t>Полное выражение для </a:t>
            </a:r>
            <a:br>
              <a:rPr lang="ru-RU" sz="2200" b="1" u="sng" dirty="0">
                <a:solidFill>
                  <a:schemeClr val="bg1"/>
                </a:solidFill>
              </a:rPr>
            </a:br>
            <a:r>
              <a:rPr lang="ru-RU" sz="2200" b="1" u="sng" dirty="0">
                <a:solidFill>
                  <a:schemeClr val="bg1"/>
                </a:solidFill>
              </a:rPr>
              <a:t>нескольких выходных </a:t>
            </a:r>
            <a:br>
              <a:rPr lang="ru-RU" sz="2200" b="1" u="sng" dirty="0">
                <a:solidFill>
                  <a:schemeClr val="bg1"/>
                </a:solidFill>
              </a:rPr>
            </a:br>
            <a:r>
              <a:rPr lang="ru-RU" sz="2200" b="1" u="sng" dirty="0">
                <a:solidFill>
                  <a:schemeClr val="bg1"/>
                </a:solidFill>
              </a:rPr>
              <a:t>карт признаков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/>
              <p:nvPr/>
            </p:nvSpPr>
            <p:spPr>
              <a:xfrm>
                <a:off x="380853" y="5000255"/>
                <a:ext cx="6096000" cy="732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</a:rPr>
                  <a:t>Число параметров свертки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indent="265113"/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+1</m:t>
                        </m:r>
                      </m:e>
                    </m:d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𝑘𝑒𝑟𝑛𝑒𝑙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3" y="5000255"/>
                <a:ext cx="6096000" cy="732060"/>
              </a:xfrm>
              <a:prstGeom prst="rect">
                <a:avLst/>
              </a:prstGeom>
              <a:blipFill>
                <a:blip r:embed="rId4"/>
                <a:stretch>
                  <a:fillRect l="-1040" t="-3390" b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482D42-3108-AC48-87F9-1DFFA2D6E844}"/>
              </a:ext>
            </a:extLst>
          </p:cNvPr>
          <p:cNvSpPr/>
          <p:nvPr/>
        </p:nvSpPr>
        <p:spPr bwMode="auto">
          <a:xfrm>
            <a:off x="6608064" y="1571046"/>
            <a:ext cx="5401056" cy="476879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8535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4869</TotalTime>
  <Words>1434</Words>
  <Application>Microsoft Macintosh PowerPoint</Application>
  <PresentationFormat>Широкоэкранный</PresentationFormat>
  <Paragraphs>162</Paragraphs>
  <Slides>24</Slides>
  <Notes>0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Операция свертка в CNN</vt:lpstr>
      <vt:lpstr>Как выполняется свертка</vt:lpstr>
      <vt:lpstr>Операция свертка в CNN</vt:lpstr>
      <vt:lpstr>Как выполняется свертка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Вопросы повышенной сложности</vt:lpstr>
      <vt:lpstr>Вопросы повышенной сложности</vt:lpstr>
      <vt:lpstr>Вопросы повышенной сложности</vt:lpstr>
      <vt:lpstr>Презентация PowerPoint</vt:lpstr>
      <vt:lpstr>Операция свертки.  Основы операции</vt:lpstr>
      <vt:lpstr>Сверточная нейронная сеть.  Свертка с несколькими ядрами </vt:lpstr>
      <vt:lpstr>Как выполняется свертка</vt:lpstr>
      <vt:lpstr>Классическая свертка.</vt:lpstr>
      <vt:lpstr>Расширенная (dialed) свертка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361</cp:revision>
  <dcterms:created xsi:type="dcterms:W3CDTF">2021-09-13T05:13:58Z</dcterms:created>
  <dcterms:modified xsi:type="dcterms:W3CDTF">2022-08-05T08:54:46Z</dcterms:modified>
</cp:coreProperties>
</file>